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0" r:id="rId3"/>
    <p:sldId id="261" r:id="rId4"/>
    <p:sldId id="262" r:id="rId5"/>
    <p:sldId id="263" r:id="rId6"/>
    <p:sldId id="264" r:id="rId7"/>
    <p:sldId id="265" r:id="rId8"/>
    <p:sldId id="266" r:id="rId9"/>
    <p:sldId id="268" r:id="rId10"/>
    <p:sldId id="267" r:id="rId11"/>
    <p:sldId id="269"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1491329527480598E-4"/>
          <c:y val="3.4368325617702221E-2"/>
          <c:w val="0.73542913385826769"/>
          <c:h val="0.84099819670478604"/>
        </c:manualLayout>
      </c:layout>
      <c:bar3DChart>
        <c:barDir val="col"/>
        <c:grouping val="percentStacked"/>
        <c:varyColors val="0"/>
        <c:ser>
          <c:idx val="0"/>
          <c:order val="0"/>
          <c:tx>
            <c:strRef>
              <c:f>Лист1!$B$1</c:f>
              <c:strCache>
                <c:ptCount val="1"/>
                <c:pt idx="0">
                  <c:v>Доходы бюджета</c:v>
                </c:pt>
              </c:strCache>
            </c:strRef>
          </c:tx>
          <c:spPr>
            <a:solidFill>
              <a:schemeClr val="accent1"/>
            </a:solidFill>
            <a:ln>
              <a:noFill/>
            </a:ln>
            <a:effectLst/>
            <a:sp3d/>
          </c:spPr>
          <c:invertIfNegative val="0"/>
          <c:dLbls>
            <c:dLbl>
              <c:idx val="0"/>
              <c:layout/>
              <c:tx>
                <c:rich>
                  <a:bodyPr/>
                  <a:lstStyle/>
                  <a:p>
                    <a:r>
                      <a:rPr lang="en-US" dirty="0" smtClean="0"/>
                      <a:t>185058,8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CC2-4582-B506-9F2AA43BB58A}"/>
                </c:ext>
              </c:extLst>
            </c:dLbl>
            <c:dLbl>
              <c:idx val="1"/>
              <c:layout/>
              <c:tx>
                <c:rich>
                  <a:bodyPr/>
                  <a:lstStyle/>
                  <a:p>
                    <a:r>
                      <a:rPr lang="en-US" dirty="0" smtClean="0"/>
                      <a:t>159235,8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CC2-4582-B506-9F2AA43BB58A}"/>
                </c:ext>
              </c:extLst>
            </c:dLbl>
            <c:dLbl>
              <c:idx val="2"/>
              <c:layout/>
              <c:tx>
                <c:rich>
                  <a:bodyPr/>
                  <a:lstStyle/>
                  <a:p>
                    <a:r>
                      <a:rPr lang="en-US" dirty="0" smtClean="0"/>
                      <a:t>165589,4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CC2-4582-B506-9F2AA43BB58A}"/>
                </c:ext>
              </c:extLst>
            </c:dLbl>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2023</c:v>
                </c:pt>
                <c:pt idx="1">
                  <c:v>2024</c:v>
                </c:pt>
                <c:pt idx="2">
                  <c:v>2025</c:v>
                </c:pt>
              </c:numCache>
            </c:numRef>
          </c:cat>
          <c:val>
            <c:numRef>
              <c:f>Лист1!$B$2:$B$4</c:f>
              <c:numCache>
                <c:formatCode>General</c:formatCode>
                <c:ptCount val="3"/>
                <c:pt idx="0">
                  <c:v>34396.400000000001</c:v>
                </c:pt>
                <c:pt idx="1">
                  <c:v>55437.3</c:v>
                </c:pt>
                <c:pt idx="2">
                  <c:v>50304.4</c:v>
                </c:pt>
              </c:numCache>
            </c:numRef>
          </c:val>
          <c:extLst>
            <c:ext xmlns:c16="http://schemas.microsoft.com/office/drawing/2014/chart" uri="{C3380CC4-5D6E-409C-BE32-E72D297353CC}">
              <c16:uniqueId val="{00000003-DCC2-4582-B506-9F2AA43BB58A}"/>
            </c:ext>
          </c:extLst>
        </c:ser>
        <c:ser>
          <c:idx val="1"/>
          <c:order val="1"/>
          <c:tx>
            <c:strRef>
              <c:f>Лист1!$C$1</c:f>
              <c:strCache>
                <c:ptCount val="1"/>
                <c:pt idx="0">
                  <c:v>Расходы бюджета</c:v>
                </c:pt>
              </c:strCache>
            </c:strRef>
          </c:tx>
          <c:spPr>
            <a:solidFill>
              <a:schemeClr val="accent2"/>
            </a:solidFill>
            <a:ln>
              <a:noFill/>
            </a:ln>
            <a:effectLst/>
            <a:sp3d/>
          </c:spPr>
          <c:invertIfNegative val="0"/>
          <c:dLbls>
            <c:dLbl>
              <c:idx val="0"/>
              <c:layout/>
              <c:tx>
                <c:rich>
                  <a:bodyPr/>
                  <a:lstStyle/>
                  <a:p>
                    <a:r>
                      <a:rPr lang="en-US" dirty="0" smtClean="0"/>
                      <a:t>184916,3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DCC2-4582-B506-9F2AA43BB58A}"/>
                </c:ext>
              </c:extLst>
            </c:dLbl>
            <c:dLbl>
              <c:idx val="1"/>
              <c:layout/>
              <c:tx>
                <c:rich>
                  <a:bodyPr/>
                  <a:lstStyle/>
                  <a:p>
                    <a:r>
                      <a:rPr lang="en-US" dirty="0" smtClean="0"/>
                      <a:t>159084,2</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DCC2-4582-B506-9F2AA43BB58A}"/>
                </c:ext>
              </c:extLst>
            </c:dLbl>
            <c:dLbl>
              <c:idx val="2"/>
              <c:layout/>
              <c:tx>
                <c:rich>
                  <a:bodyPr/>
                  <a:lstStyle/>
                  <a:p>
                    <a:r>
                      <a:rPr lang="en-US" dirty="0" smtClean="0"/>
                      <a:t>165429,2</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DCC2-4582-B506-9F2AA43BB58A}"/>
                </c:ext>
              </c:extLst>
            </c:dLbl>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2023</c:v>
                </c:pt>
                <c:pt idx="1">
                  <c:v>2024</c:v>
                </c:pt>
                <c:pt idx="2">
                  <c:v>2025</c:v>
                </c:pt>
              </c:numCache>
            </c:numRef>
          </c:cat>
          <c:val>
            <c:numRef>
              <c:f>Лист1!$C$2:$C$4</c:f>
              <c:numCache>
                <c:formatCode>General</c:formatCode>
                <c:ptCount val="3"/>
                <c:pt idx="0">
                  <c:v>44606.2</c:v>
                </c:pt>
                <c:pt idx="1">
                  <c:v>55437.3</c:v>
                </c:pt>
                <c:pt idx="2">
                  <c:v>50304.4</c:v>
                </c:pt>
              </c:numCache>
            </c:numRef>
          </c:val>
          <c:extLst>
            <c:ext xmlns:c16="http://schemas.microsoft.com/office/drawing/2014/chart" uri="{C3380CC4-5D6E-409C-BE32-E72D297353CC}">
              <c16:uniqueId val="{00000007-DCC2-4582-B506-9F2AA43BB58A}"/>
            </c:ext>
          </c:extLst>
        </c:ser>
        <c:dLbls>
          <c:showLegendKey val="0"/>
          <c:showVal val="1"/>
          <c:showCatName val="0"/>
          <c:showSerName val="0"/>
          <c:showPercent val="0"/>
          <c:showBubbleSize val="0"/>
        </c:dLbls>
        <c:gapWidth val="79"/>
        <c:shape val="pyramid"/>
        <c:axId val="152016840"/>
        <c:axId val="152014488"/>
        <c:axId val="0"/>
      </c:bar3DChart>
      <c:catAx>
        <c:axId val="152016840"/>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ru-RU" dirty="0" smtClean="0"/>
                  <a:t>    2024                                 2025                                    2026</a:t>
                </a:r>
                <a:endParaRPr lang="ru-RU" dirty="0"/>
              </a:p>
            </c:rich>
          </c:tx>
          <c:layout>
            <c:manualLayout>
              <c:xMode val="edge"/>
              <c:yMode val="edge"/>
              <c:x val="9.1643417467233576E-2"/>
              <c:y val="0.88759967529299522"/>
            </c:manualLayout>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crossAx val="152014488"/>
        <c:crosses val="autoZero"/>
        <c:auto val="1"/>
        <c:lblAlgn val="ctr"/>
        <c:lblOffset val="100"/>
        <c:noMultiLvlLbl val="0"/>
      </c:catAx>
      <c:valAx>
        <c:axId val="152014488"/>
        <c:scaling>
          <c:orientation val="minMax"/>
        </c:scaling>
        <c:delete val="1"/>
        <c:axPos val="l"/>
        <c:numFmt formatCode="0%" sourceLinked="1"/>
        <c:majorTickMark val="none"/>
        <c:minorTickMark val="none"/>
        <c:tickLblPos val="nextTo"/>
        <c:crossAx val="152016840"/>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064"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D0264-DC3E-4DF4-9DC1-E502F476E229}" type="datetimeFigureOut">
              <a:rPr lang="ru-RU" smtClean="0"/>
              <a:t>14.01.2025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0B902-2A54-4F36-9188-D86B2061C11B}" type="slidenum">
              <a:rPr lang="ru-RU" smtClean="0"/>
              <a:t>‹#›</a:t>
            </a:fld>
            <a:endParaRPr lang="ru-RU"/>
          </a:p>
        </p:txBody>
      </p:sp>
    </p:spTree>
    <p:extLst>
      <p:ext uri="{BB962C8B-B14F-4D97-AF65-F5344CB8AC3E}">
        <p14:creationId xmlns:p14="http://schemas.microsoft.com/office/powerpoint/2010/main" val="391422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B70B902-2A54-4F36-9188-D86B2061C11B}" type="slidenum">
              <a:rPr lang="ru-RU" smtClean="0"/>
              <a:t>7</a:t>
            </a:fld>
            <a:endParaRPr lang="ru-RU"/>
          </a:p>
        </p:txBody>
      </p:sp>
    </p:spTree>
    <p:extLst>
      <p:ext uri="{BB962C8B-B14F-4D97-AF65-F5344CB8AC3E}">
        <p14:creationId xmlns:p14="http://schemas.microsoft.com/office/powerpoint/2010/main" val="2386475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767DBF9-881F-4883-87DD-694A74B77075}" type="datetimeFigureOut">
              <a:rPr lang="ru-RU" smtClean="0"/>
              <a:t>14.01.2025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767DBF9-881F-4883-87DD-694A74B77075}" type="datetimeFigureOut">
              <a:rPr lang="ru-RU" smtClean="0"/>
              <a:t>14.01.2025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767DBF9-881F-4883-87DD-694A74B77075}" type="datetimeFigureOut">
              <a:rPr lang="ru-RU" smtClean="0"/>
              <a:t>14.01.2025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767DBF9-881F-4883-87DD-694A74B77075}" type="datetimeFigureOut">
              <a:rPr lang="ru-RU" smtClean="0"/>
              <a:t>14.01.2025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767DBF9-881F-4883-87DD-694A74B77075}" type="datetimeFigureOut">
              <a:rPr lang="ru-RU" smtClean="0"/>
              <a:t>14.01.2025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767DBF9-881F-4883-87DD-694A74B77075}" type="datetimeFigureOut">
              <a:rPr lang="ru-RU" smtClean="0"/>
              <a:t>14.01.2025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D767DBF9-881F-4883-87DD-694A74B77075}" type="datetimeFigureOut">
              <a:rPr lang="ru-RU" smtClean="0"/>
              <a:t>14.01.2025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D767DBF9-881F-4883-87DD-694A74B77075}" type="datetimeFigureOut">
              <a:rPr lang="ru-RU" smtClean="0"/>
              <a:t>14.01.2025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7DBF9-881F-4883-87DD-694A74B77075}" type="datetimeFigureOut">
              <a:rPr lang="ru-RU" smtClean="0"/>
              <a:t>14.01.2025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ru-RU" smtClean="0"/>
              <a:t>Образец заголовка</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767DBF9-881F-4883-87DD-694A74B77075}" type="datetimeFigureOut">
              <a:rPr lang="ru-RU" smtClean="0"/>
              <a:t>14.01.2025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3C10AC4-5543-465B-A81F-772DFE63BC04}" type="slidenum">
              <a:rPr lang="ru-RU" smtClean="0"/>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D767DBF9-881F-4883-87DD-694A74B77075}" type="datetimeFigureOut">
              <a:rPr lang="ru-RU" smtClean="0"/>
              <a:t>14.01.2025</a:t>
            </a:fld>
            <a:endParaRPr lang="ru-RU"/>
          </a:p>
        </p:txBody>
      </p:sp>
      <p:sp>
        <p:nvSpPr>
          <p:cNvPr id="9" name="Slide Number Placeholder 8"/>
          <p:cNvSpPr>
            <a:spLocks noGrp="1"/>
          </p:cNvSpPr>
          <p:nvPr>
            <p:ph type="sldNum" sz="quarter" idx="11"/>
          </p:nvPr>
        </p:nvSpPr>
        <p:spPr/>
        <p:txBody>
          <a:bodyPr/>
          <a:lstStyle/>
          <a:p>
            <a:fld id="{F3C10AC4-5543-465B-A81F-772DFE63BC04}"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C10AC4-5543-465B-A81F-772DFE63BC04}" type="slidenum">
              <a:rPr lang="ru-RU" smtClean="0"/>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D767DBF9-881F-4883-87DD-694A74B77075}" type="datetimeFigureOut">
              <a:rPr lang="ru-RU" smtClean="0"/>
              <a:t>14.01.2025</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morjevka@mail.r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83568" y="4293096"/>
            <a:ext cx="7486600" cy="2376264"/>
          </a:xfrm>
        </p:spPr>
        <p:txBody>
          <a:bodyPr>
            <a:noAutofit/>
          </a:bodyPr>
          <a:lstStyle/>
          <a:p>
            <a:pPr algn="ctr"/>
            <a:r>
              <a:rPr lang="ru-RU" sz="2500" dirty="0" smtClean="0">
                <a:solidFill>
                  <a:schemeClr val="accent6">
                    <a:lumMod val="50000"/>
                  </a:schemeClr>
                </a:solidFill>
              </a:rPr>
              <a:t>Проект бюджета Муниципального образования муниципальный округ </a:t>
            </a:r>
            <a:r>
              <a:rPr lang="ru-RU" sz="2500" dirty="0" err="1" smtClean="0">
                <a:solidFill>
                  <a:schemeClr val="accent6">
                    <a:lumMod val="50000"/>
                  </a:schemeClr>
                </a:solidFill>
              </a:rPr>
              <a:t>Ржевка</a:t>
            </a:r>
            <a:r>
              <a:rPr lang="ru-RU" sz="2500" dirty="0" smtClean="0">
                <a:solidFill>
                  <a:schemeClr val="accent6">
                    <a:lumMod val="50000"/>
                  </a:schemeClr>
                </a:solidFill>
              </a:rPr>
              <a:t> на 202</a:t>
            </a:r>
            <a:r>
              <a:rPr lang="en-US" sz="2500" dirty="0" smtClean="0">
                <a:solidFill>
                  <a:schemeClr val="accent6">
                    <a:lumMod val="50000"/>
                  </a:schemeClr>
                </a:solidFill>
              </a:rPr>
              <a:t>4</a:t>
            </a:r>
            <a:r>
              <a:rPr lang="ru-RU" sz="2500" dirty="0" smtClean="0">
                <a:solidFill>
                  <a:schemeClr val="accent6">
                    <a:lumMod val="50000"/>
                  </a:schemeClr>
                </a:solidFill>
              </a:rPr>
              <a:t> год и на плановый период 202</a:t>
            </a:r>
            <a:r>
              <a:rPr lang="en-US" sz="2500" dirty="0" smtClean="0">
                <a:solidFill>
                  <a:schemeClr val="accent6">
                    <a:lumMod val="50000"/>
                  </a:schemeClr>
                </a:solidFill>
              </a:rPr>
              <a:t>5</a:t>
            </a:r>
            <a:r>
              <a:rPr lang="ru-RU" sz="2500" dirty="0" smtClean="0">
                <a:solidFill>
                  <a:schemeClr val="accent6">
                    <a:lumMod val="50000"/>
                  </a:schemeClr>
                </a:solidFill>
              </a:rPr>
              <a:t> и 202</a:t>
            </a:r>
            <a:r>
              <a:rPr lang="en-US" sz="2500" dirty="0" smtClean="0">
                <a:solidFill>
                  <a:schemeClr val="accent6">
                    <a:lumMod val="50000"/>
                  </a:schemeClr>
                </a:solidFill>
              </a:rPr>
              <a:t>6</a:t>
            </a:r>
            <a:r>
              <a:rPr lang="ru-RU" sz="2500" dirty="0" smtClean="0">
                <a:solidFill>
                  <a:schemeClr val="accent6">
                    <a:lumMod val="50000"/>
                  </a:schemeClr>
                </a:solidFill>
              </a:rPr>
              <a:t> годов</a:t>
            </a:r>
          </a:p>
          <a:p>
            <a:pPr algn="ctr"/>
            <a:endParaRPr lang="ru-RU" sz="2500" dirty="0" smtClean="0">
              <a:solidFill>
                <a:schemeClr val="accent6">
                  <a:lumMod val="50000"/>
                </a:schemeClr>
              </a:solidFill>
            </a:endParaRPr>
          </a:p>
          <a:p>
            <a:pPr algn="ctr"/>
            <a:endParaRPr lang="ru-RU" sz="2500" dirty="0">
              <a:solidFill>
                <a:schemeClr val="accent6">
                  <a:lumMod val="50000"/>
                </a:schemeClr>
              </a:solidFill>
            </a:endParaRPr>
          </a:p>
          <a:p>
            <a:pPr algn="ctr"/>
            <a:r>
              <a:rPr lang="ru-RU" sz="1400" dirty="0" smtClean="0">
                <a:solidFill>
                  <a:schemeClr val="accent6">
                    <a:lumMod val="50000"/>
                  </a:schemeClr>
                </a:solidFill>
              </a:rPr>
              <a:t>Санкт-Петербург, 202</a:t>
            </a:r>
            <a:r>
              <a:rPr lang="en-US" sz="1400" dirty="0" smtClean="0">
                <a:solidFill>
                  <a:schemeClr val="accent6">
                    <a:lumMod val="50000"/>
                  </a:schemeClr>
                </a:solidFill>
              </a:rPr>
              <a:t>3</a:t>
            </a:r>
            <a:r>
              <a:rPr lang="ru-RU" sz="1400" dirty="0" smtClean="0">
                <a:solidFill>
                  <a:schemeClr val="accent6">
                    <a:lumMod val="50000"/>
                  </a:schemeClr>
                </a:solidFill>
              </a:rPr>
              <a:t> год  </a:t>
            </a:r>
            <a:endParaRPr lang="ru-RU" sz="1400" dirty="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89756" y="1916832"/>
            <a:ext cx="8280920" cy="2016224"/>
          </a:xfrm>
        </p:spPr>
        <p:txBody>
          <a:bodyPr/>
          <a:lstStyle/>
          <a:p>
            <a:pPr algn="ctr"/>
            <a:r>
              <a:rPr lang="ru-RU" sz="5400" b="1" dirty="0" smtClean="0"/>
              <a:t>  </a:t>
            </a:r>
            <a:r>
              <a:rPr lang="ru-RU" b="1" dirty="0" smtClean="0">
                <a:solidFill>
                  <a:srgbClr val="92D050"/>
                </a:solidFill>
              </a:rPr>
              <a:t>БЮДЖЕТ ДЛЯ ГРАЖДАН</a:t>
            </a:r>
            <a:endParaRPr lang="ru-RU" b="1" dirty="0">
              <a:solidFill>
                <a:srgbClr val="92D050"/>
              </a:solidFill>
            </a:endParaRPr>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808" y="-603448"/>
            <a:ext cx="2590476" cy="2590476"/>
          </a:xfrm>
          <a:prstGeom prst="rect">
            <a:avLst/>
          </a:prstGeom>
        </p:spPr>
      </p:pic>
      <p:pic>
        <p:nvPicPr>
          <p:cNvPr id="10"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251520" y="310702"/>
            <a:ext cx="578400" cy="531963"/>
          </a:xfrm>
          <a:prstGeom prst="rect">
            <a:avLst/>
          </a:prstGeom>
        </p:spPr>
      </p:pic>
    </p:spTree>
    <p:extLst>
      <p:ext uri="{BB962C8B-B14F-4D97-AF65-F5344CB8AC3E}">
        <p14:creationId xmlns:p14="http://schemas.microsoft.com/office/powerpoint/2010/main" val="4286106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smtClean="0"/>
              <a:t>Расходы на решение вопросов местного значения. </a:t>
            </a:r>
            <a:br>
              <a:rPr lang="ru-RU" sz="2000" b="1" dirty="0" smtClean="0"/>
            </a:br>
            <a:r>
              <a:rPr lang="ru-RU" sz="2000" b="1" dirty="0" smtClean="0"/>
              <a:t>(Муниципальные программы)</a:t>
            </a: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3183272923"/>
              </p:ext>
            </p:extLst>
          </p:nvPr>
        </p:nvGraphicFramePr>
        <p:xfrm>
          <a:off x="179511" y="1251420"/>
          <a:ext cx="7992889" cy="5985700"/>
        </p:xfrm>
        <a:graphic>
          <a:graphicData uri="http://schemas.openxmlformats.org/drawingml/2006/table">
            <a:tbl>
              <a:tblPr firstRow="1" bandRow="1">
                <a:tableStyleId>{5C22544A-7EE6-4342-B048-85BDC9FD1C3A}</a:tableStyleId>
              </a:tblPr>
              <a:tblGrid>
                <a:gridCol w="432049">
                  <a:extLst>
                    <a:ext uri="{9D8B030D-6E8A-4147-A177-3AD203B41FA5}">
                      <a16:colId xmlns:a16="http://schemas.microsoft.com/office/drawing/2014/main" val="20000"/>
                    </a:ext>
                  </a:extLst>
                </a:gridCol>
                <a:gridCol w="5040560">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tblGrid>
              <a:tr h="3773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4</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293932">
                <a:tc>
                  <a:txBody>
                    <a:bodyPr/>
                    <a:lstStyle/>
                    <a:p>
                      <a:pPr algn="ctr"/>
                      <a:r>
                        <a:rPr lang="ru-RU" sz="1600" b="0" dirty="0" smtClean="0">
                          <a:latin typeface="Times New Roman" panose="02020603050405020304" pitchFamily="18" charset="0"/>
                          <a:cs typeface="Times New Roman" panose="02020603050405020304" pitchFamily="18" charset="0"/>
                        </a:rPr>
                        <a:t>11</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организации профессионального образования и дополнительного профессионального образования выборных должностных лиц местного самоуправления, членов выборных органов местного самоуправления, депутатов муниципальных советов муниципальных образований, муниципальных служащих и работников муниципальных учреждений, организация подготовки кадров для муниципальной службы в порядке, предусмотренном законодательством Российской Федерации об образовании и законодательством Российской Федерации о муниципальной службе</a:t>
                      </a:r>
                      <a:endParaRPr lang="ru-RU" sz="1400" b="0" dirty="0" smtClean="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25,0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26,0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27,0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985784">
                <a:tc>
                  <a:txBody>
                    <a:bodyPr/>
                    <a:lstStyle/>
                    <a:p>
                      <a:pPr algn="ctr"/>
                      <a:r>
                        <a:rPr lang="ru-RU" sz="1600" b="0" dirty="0" smtClean="0">
                          <a:latin typeface="Times New Roman" panose="02020603050405020304" pitchFamily="18" charset="0"/>
                          <a:cs typeface="Times New Roman" panose="02020603050405020304" pitchFamily="18" charset="0"/>
                        </a:rPr>
                        <a:t>12</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dirty="0" smtClean="0">
                          <a:latin typeface="Times New Roman" panose="02020603050405020304" pitchFamily="18" charset="0"/>
                          <a:cs typeface="Times New Roman" panose="02020603050405020304" pitchFamily="18" charset="0"/>
                        </a:rPr>
                        <a:t>Обеспечение  условий для развития на территории муниципального образования  физической культуры и массового спорта, организация и проведение официальных физкультурных мероприятий, физкультурно-оздоровительных и спортивных мероприятий</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310,0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315,0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320,00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848424">
                <a:tc>
                  <a:txBody>
                    <a:bodyPr/>
                    <a:lstStyle/>
                    <a:p>
                      <a:pPr algn="ctr"/>
                      <a:r>
                        <a:rPr lang="ru-RU" sz="1600" b="0" dirty="0" smtClean="0">
                          <a:latin typeface="Times New Roman" panose="02020603050405020304" pitchFamily="18" charset="0"/>
                          <a:cs typeface="Times New Roman" panose="02020603050405020304" pitchFamily="18" charset="0"/>
                        </a:rPr>
                        <a:t>13</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учреждению печатного средства массовой информации для опубликования муниципальных правовых актов, обсуждения проектов муниципальных правовых актов по вопросам местного значения, доведения до сведения жителей муниципального образования официальной информации о социально-экономическом и культурном развитии муниципального образования, о развитии его общественной инфраструктуры и иной информации </a:t>
                      </a:r>
                      <a:endParaRPr lang="ru-RU" sz="1400" b="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1000,0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1040,0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1080,0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629771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26468" y="495979"/>
            <a:ext cx="6120680" cy="747463"/>
          </a:xfrm>
        </p:spPr>
        <p:txBody>
          <a:bodyPr/>
          <a:lstStyle/>
          <a:p>
            <a:pPr algn="ctr"/>
            <a:r>
              <a:rPr lang="ru-RU" sz="4000" dirty="0" smtClean="0">
                <a:solidFill>
                  <a:schemeClr val="accent6">
                    <a:lumMod val="50000"/>
                  </a:schemeClr>
                </a:solidFill>
                <a:latin typeface="+mn-lt"/>
                <a:ea typeface="+mn-ea"/>
                <a:cs typeface="+mn-cs"/>
              </a:rPr>
              <a:t>КОНТАКТНАЯ ИНФОРМАЦИЯ</a:t>
            </a:r>
            <a:endParaRPr lang="ru-RU" sz="4000" dirty="0">
              <a:solidFill>
                <a:schemeClr val="accent6">
                  <a:lumMod val="50000"/>
                </a:schemeClr>
              </a:solidFill>
              <a:latin typeface="+mn-lt"/>
              <a:ea typeface="+mn-ea"/>
              <a:cs typeface="+mn-cs"/>
            </a:endParaRPr>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2" name="Подзаголовок 1"/>
          <p:cNvSpPr>
            <a:spLocks noGrp="1"/>
          </p:cNvSpPr>
          <p:nvPr>
            <p:ph type="subTitle" idx="1"/>
          </p:nvPr>
        </p:nvSpPr>
        <p:spPr>
          <a:xfrm>
            <a:off x="2555776" y="5285356"/>
            <a:ext cx="4589552" cy="1456012"/>
          </a:xfrm>
        </p:spPr>
        <p:txBody>
          <a:bodyPr/>
          <a:lstStyle/>
          <a:p>
            <a:endParaRPr lang="ru-RU" dirty="0"/>
          </a:p>
        </p:txBody>
      </p:sp>
      <p:graphicFrame>
        <p:nvGraphicFramePr>
          <p:cNvPr id="11" name="Объект 3"/>
          <p:cNvGraphicFramePr>
            <a:graphicFrameLocks/>
          </p:cNvGraphicFramePr>
          <p:nvPr>
            <p:extLst>
              <p:ext uri="{D42A27DB-BD31-4B8C-83A1-F6EECF244321}">
                <p14:modId xmlns:p14="http://schemas.microsoft.com/office/powerpoint/2010/main" val="3201257419"/>
              </p:ext>
            </p:extLst>
          </p:nvPr>
        </p:nvGraphicFramePr>
        <p:xfrm>
          <a:off x="457200" y="1622353"/>
          <a:ext cx="7859216" cy="3931920"/>
        </p:xfrm>
        <a:graphic>
          <a:graphicData uri="http://schemas.openxmlformats.org/drawingml/2006/table">
            <a:tbl>
              <a:tblPr firstRow="1" bandRow="1">
                <a:tableStyleId>{5C22544A-7EE6-4342-B048-85BDC9FD1C3A}</a:tableStyleId>
              </a:tblPr>
              <a:tblGrid>
                <a:gridCol w="3898776">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tblGrid>
              <a:tr h="370840">
                <a:tc>
                  <a:txBody>
                    <a:bodyPr/>
                    <a:lstStyle/>
                    <a:p>
                      <a:pPr algn="ctr"/>
                      <a:r>
                        <a:rPr lang="ru-RU" sz="1200" dirty="0" smtClean="0">
                          <a:solidFill>
                            <a:schemeClr val="tx1"/>
                          </a:solidFill>
                          <a:latin typeface="Times New Roman" panose="02020603050405020304" pitchFamily="18" charset="0"/>
                          <a:cs typeface="Times New Roman" panose="02020603050405020304" pitchFamily="18" charset="0"/>
                        </a:rPr>
                        <a:t>Наименование организации</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ru-RU" sz="1200" dirty="0" smtClean="0">
                          <a:solidFill>
                            <a:schemeClr val="tx1"/>
                          </a:solidFill>
                          <a:latin typeface="Times New Roman" panose="02020603050405020304" pitchFamily="18" charset="0"/>
                          <a:cs typeface="Times New Roman" panose="02020603050405020304" pitchFamily="18" charset="0"/>
                        </a:rPr>
                        <a:t>Режим работы</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ru-RU" sz="1200" dirty="0" smtClean="0">
                          <a:solidFill>
                            <a:schemeClr val="tx1"/>
                          </a:solidFill>
                          <a:latin typeface="Times New Roman" panose="02020603050405020304" pitchFamily="18" charset="0"/>
                          <a:cs typeface="Times New Roman" panose="02020603050405020304" pitchFamily="18" charset="0"/>
                        </a:rPr>
                        <a:t>Руководитель</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smtClean="0">
                          <a:solidFill>
                            <a:schemeClr val="tx1"/>
                          </a:solidFill>
                          <a:latin typeface="Times New Roman" panose="02020603050405020304" pitchFamily="18" charset="0"/>
                          <a:cs typeface="Times New Roman" panose="02020603050405020304" pitchFamily="18" charset="0"/>
                        </a:rPr>
                        <a:t>Прием граждан</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370840">
                <a:tc>
                  <a:txBody>
                    <a:bodyPr/>
                    <a:lstStyle/>
                    <a:p>
                      <a:pPr algn="ctr"/>
                      <a:r>
                        <a:rPr lang="ru-RU" sz="1200" dirty="0" smtClean="0">
                          <a:latin typeface="Times New Roman" panose="02020603050405020304" pitchFamily="18" charset="0"/>
                          <a:cs typeface="Times New Roman" panose="02020603050405020304" pitchFamily="18" charset="0"/>
                        </a:rPr>
                        <a:t>Муниципальный Совет Муниципального образования  муниципальный округ </a:t>
                      </a:r>
                      <a:r>
                        <a:rPr lang="ru-RU" sz="1200" dirty="0" err="1" smtClean="0">
                          <a:latin typeface="Times New Roman" panose="02020603050405020304" pitchFamily="18" charset="0"/>
                          <a:cs typeface="Times New Roman" panose="02020603050405020304" pitchFamily="18" charset="0"/>
                        </a:rPr>
                        <a:t>Ржевка</a:t>
                      </a:r>
                      <a:endParaRPr lang="ru-RU" sz="1200" dirty="0" smtClean="0">
                        <a:latin typeface="Times New Roman" panose="02020603050405020304" pitchFamily="18" charset="0"/>
                        <a:cs typeface="Times New Roman" panose="02020603050405020304" pitchFamily="18" charset="0"/>
                      </a:endParaRPr>
                    </a:p>
                    <a:p>
                      <a:pPr algn="ctr"/>
                      <a:endParaRPr lang="ru-RU" sz="1200"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Адрес: 195030, г. Санкт-Петербург,</a:t>
                      </a:r>
                    </a:p>
                    <a:p>
                      <a:pPr algn="ctr"/>
                      <a:r>
                        <a:rPr lang="ru-RU" sz="1200" dirty="0" smtClean="0">
                          <a:latin typeface="Times New Roman" panose="02020603050405020304" pitchFamily="18" charset="0"/>
                          <a:cs typeface="Times New Roman" panose="02020603050405020304" pitchFamily="18" charset="0"/>
                        </a:rPr>
                        <a:t>ул. Коммуны, д. 52</a:t>
                      </a:r>
                    </a:p>
                    <a:p>
                      <a:pPr algn="ctr"/>
                      <a:r>
                        <a:rPr lang="ru-RU" sz="1200" dirty="0" smtClean="0">
                          <a:latin typeface="Times New Roman" panose="02020603050405020304" pitchFamily="18" charset="0"/>
                          <a:cs typeface="Times New Roman" panose="02020603050405020304" pitchFamily="18" charset="0"/>
                        </a:rPr>
                        <a:t>Тел/факс: (812) 527-68-62</a:t>
                      </a:r>
                    </a:p>
                    <a:p>
                      <a:pPr algn="ctr"/>
                      <a:r>
                        <a:rPr lang="ru-RU" sz="1200" dirty="0" smtClean="0">
                          <a:latin typeface="Times New Roman" panose="02020603050405020304" pitchFamily="18" charset="0"/>
                          <a:cs typeface="Times New Roman" panose="02020603050405020304" pitchFamily="18" charset="0"/>
                        </a:rPr>
                        <a:t>Электронная почта: </a:t>
                      </a:r>
                      <a:r>
                        <a:rPr lang="en-US" sz="1200" b="0" i="0" kern="1200" dirty="0" smtClean="0">
                          <a:solidFill>
                            <a:schemeClr val="dk1"/>
                          </a:solidFill>
                          <a:effectLst/>
                          <a:latin typeface="Times New Roman" panose="02020603050405020304" pitchFamily="18" charset="0"/>
                          <a:ea typeface="+mn-ea"/>
                          <a:cs typeface="Times New Roman" panose="02020603050405020304" pitchFamily="18" charset="0"/>
                          <a:hlinkClick r:id="rId2"/>
                        </a:rPr>
                        <a:t>morjevka@mail.ru</a:t>
                      </a:r>
                      <a:endParaRPr lang="ru-RU" sz="1200" dirty="0">
                        <a:latin typeface="Times New Roman" panose="02020603050405020304" pitchFamily="18" charset="0"/>
                        <a:cs typeface="Times New Roman" panose="02020603050405020304" pitchFamily="18" charset="0"/>
                      </a:endParaRPr>
                    </a:p>
                  </a:txBody>
                  <a:tcPr anchor="ctr"/>
                </a:tc>
                <a:tc rowSpan="2">
                  <a:txBody>
                    <a:bodyPr/>
                    <a:lstStyle/>
                    <a:p>
                      <a:pPr algn="ctr"/>
                      <a:r>
                        <a:rPr lang="ru-RU" sz="1200" dirty="0" smtClean="0">
                          <a:latin typeface="Times New Roman" panose="02020603050405020304" pitchFamily="18" charset="0"/>
                          <a:cs typeface="Times New Roman" panose="02020603050405020304" pitchFamily="18" charset="0"/>
                        </a:rPr>
                        <a:t>Понедельник-четверг:</a:t>
                      </a:r>
                    </a:p>
                    <a:p>
                      <a:pPr algn="ctr"/>
                      <a:r>
                        <a:rPr lang="ru-RU" sz="1200" dirty="0" smtClean="0">
                          <a:latin typeface="Times New Roman" panose="02020603050405020304" pitchFamily="18" charset="0"/>
                          <a:cs typeface="Times New Roman" panose="02020603050405020304" pitchFamily="18" charset="0"/>
                        </a:rPr>
                        <a:t>с 09:00 до 18:00</a:t>
                      </a:r>
                    </a:p>
                    <a:p>
                      <a:pPr algn="ctr"/>
                      <a:r>
                        <a:rPr lang="ru-RU" sz="1200" dirty="0" smtClean="0">
                          <a:latin typeface="Times New Roman" panose="02020603050405020304" pitchFamily="18" charset="0"/>
                          <a:cs typeface="Times New Roman" panose="02020603050405020304" pitchFamily="18" charset="0"/>
                        </a:rPr>
                        <a:t>Пятница</a:t>
                      </a:r>
                    </a:p>
                    <a:p>
                      <a:pPr algn="ctr"/>
                      <a:r>
                        <a:rPr lang="ru-RU" sz="1200" dirty="0" smtClean="0">
                          <a:latin typeface="Times New Roman" panose="02020603050405020304" pitchFamily="18" charset="0"/>
                          <a:cs typeface="Times New Roman" panose="02020603050405020304" pitchFamily="18" charset="0"/>
                        </a:rPr>
                        <a:t>с 09:00 до 17:00</a:t>
                      </a:r>
                    </a:p>
                    <a:p>
                      <a:pPr algn="ctr"/>
                      <a:endParaRPr lang="ru-RU" sz="1200"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Обеденный перерыв:</a:t>
                      </a:r>
                    </a:p>
                    <a:p>
                      <a:pPr algn="ctr"/>
                      <a:r>
                        <a:rPr lang="ru-RU" sz="1200" dirty="0" smtClean="0">
                          <a:latin typeface="Times New Roman" panose="02020603050405020304" pitchFamily="18" charset="0"/>
                          <a:cs typeface="Times New Roman" panose="02020603050405020304" pitchFamily="18" charset="0"/>
                        </a:rPr>
                        <a:t>13:00-14:00</a:t>
                      </a:r>
                    </a:p>
                    <a:p>
                      <a:pPr algn="ctr"/>
                      <a:endParaRPr lang="ru-RU" sz="1200"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Выходной:</a:t>
                      </a:r>
                    </a:p>
                    <a:p>
                      <a:pPr algn="ctr"/>
                      <a:r>
                        <a:rPr lang="ru-RU" sz="1200" dirty="0" smtClean="0">
                          <a:latin typeface="Times New Roman" panose="02020603050405020304" pitchFamily="18" charset="0"/>
                          <a:cs typeface="Times New Roman" panose="02020603050405020304" pitchFamily="18" charset="0"/>
                        </a:rPr>
                        <a:t>суббота,</a:t>
                      </a:r>
                      <a:r>
                        <a:rPr lang="ru-RU" sz="1200" baseline="0" dirty="0" smtClean="0">
                          <a:latin typeface="Times New Roman" panose="02020603050405020304" pitchFamily="18" charset="0"/>
                          <a:cs typeface="Times New Roman" panose="02020603050405020304" pitchFamily="18" charset="0"/>
                        </a:rPr>
                        <a:t> воскресенье</a:t>
                      </a:r>
                      <a:endParaRPr lang="ru-RU" sz="1200"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smtClean="0">
                          <a:latin typeface="Times New Roman" panose="02020603050405020304" pitchFamily="18" charset="0"/>
                          <a:cs typeface="Times New Roman" panose="02020603050405020304" pitchFamily="18" charset="0"/>
                        </a:rPr>
                        <a:t>Глава муниципального образования, исполняющий полномочия председателя муниципального совета</a:t>
                      </a:r>
                    </a:p>
                    <a:p>
                      <a:pPr algn="ctr"/>
                      <a:r>
                        <a:rPr lang="ru-RU" sz="1200" b="1" dirty="0" err="1" smtClean="0">
                          <a:latin typeface="Times New Roman" panose="02020603050405020304" pitchFamily="18" charset="0"/>
                          <a:cs typeface="Times New Roman" panose="02020603050405020304" pitchFamily="18" charset="0"/>
                        </a:rPr>
                        <a:t>Черевко</a:t>
                      </a:r>
                      <a:r>
                        <a:rPr lang="ru-RU" sz="1200" b="1" dirty="0" smtClean="0">
                          <a:latin typeface="Times New Roman" panose="02020603050405020304" pitchFamily="18" charset="0"/>
                          <a:cs typeface="Times New Roman" panose="02020603050405020304" pitchFamily="18" charset="0"/>
                        </a:rPr>
                        <a:t> Вячеслав</a:t>
                      </a:r>
                    </a:p>
                    <a:p>
                      <a:pPr algn="ctr"/>
                      <a:r>
                        <a:rPr lang="ru-RU" sz="1200" b="1" dirty="0" smtClean="0">
                          <a:latin typeface="Times New Roman" panose="02020603050405020304" pitchFamily="18" charset="0"/>
                          <a:cs typeface="Times New Roman" panose="02020603050405020304" pitchFamily="18" charset="0"/>
                        </a:rPr>
                        <a:t>Григорьевич</a:t>
                      </a:r>
                      <a:endParaRPr lang="ru-RU" sz="12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smtClean="0">
                          <a:solidFill>
                            <a:schemeClr val="tx1"/>
                          </a:solidFill>
                          <a:latin typeface="Times New Roman" panose="02020603050405020304" pitchFamily="18" charset="0"/>
                          <a:cs typeface="Times New Roman" panose="02020603050405020304" pitchFamily="18" charset="0"/>
                        </a:rPr>
                        <a:t>Вторник -</a:t>
                      </a:r>
                    </a:p>
                    <a:p>
                      <a:pPr algn="ctr"/>
                      <a:r>
                        <a:rPr lang="ru-RU" sz="1200" dirty="0" smtClean="0">
                          <a:solidFill>
                            <a:schemeClr val="tx1"/>
                          </a:solidFill>
                          <a:latin typeface="Times New Roman" panose="02020603050405020304" pitchFamily="18" charset="0"/>
                          <a:cs typeface="Times New Roman" panose="02020603050405020304" pitchFamily="18" charset="0"/>
                        </a:rPr>
                        <a:t>с 16:00 до 17:30</a:t>
                      </a:r>
                    </a:p>
                    <a:p>
                      <a:pPr algn="ctr"/>
                      <a:r>
                        <a:rPr lang="ru-RU" sz="1200" dirty="0" smtClean="0">
                          <a:solidFill>
                            <a:schemeClr val="tx1"/>
                          </a:solidFill>
                          <a:latin typeface="Times New Roman" panose="02020603050405020304" pitchFamily="18" charset="0"/>
                          <a:cs typeface="Times New Roman" panose="02020603050405020304" pitchFamily="18" charset="0"/>
                        </a:rPr>
                        <a:t>Четверг</a:t>
                      </a:r>
                      <a:r>
                        <a:rPr lang="ru-RU" sz="1200" baseline="0" dirty="0" smtClean="0">
                          <a:solidFill>
                            <a:schemeClr val="tx1"/>
                          </a:solidFill>
                          <a:latin typeface="Times New Roman" panose="02020603050405020304" pitchFamily="18" charset="0"/>
                          <a:cs typeface="Times New Roman" panose="02020603050405020304" pitchFamily="18" charset="0"/>
                        </a:rPr>
                        <a:t> –</a:t>
                      </a:r>
                    </a:p>
                    <a:p>
                      <a:pPr algn="ctr"/>
                      <a:r>
                        <a:rPr lang="ru-RU" sz="1200" baseline="0" dirty="0" smtClean="0">
                          <a:solidFill>
                            <a:schemeClr val="tx1"/>
                          </a:solidFill>
                          <a:latin typeface="Times New Roman" panose="02020603050405020304" pitchFamily="18" charset="0"/>
                          <a:cs typeface="Times New Roman" panose="02020603050405020304" pitchFamily="18" charset="0"/>
                        </a:rPr>
                        <a:t>с 11:00 до 12:30</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r h="370840">
                <a:tc>
                  <a:txBody>
                    <a:bodyPr/>
                    <a:lstStyle/>
                    <a:p>
                      <a:pPr algn="ctr"/>
                      <a:r>
                        <a:rPr lang="ru-RU" sz="1200" dirty="0" smtClean="0">
                          <a:latin typeface="Times New Roman" panose="02020603050405020304" pitchFamily="18" charset="0"/>
                          <a:cs typeface="Times New Roman" panose="02020603050405020304" pitchFamily="18" charset="0"/>
                        </a:rPr>
                        <a:t>Местная администрация Муниципального образования муниципальный округ </a:t>
                      </a:r>
                      <a:r>
                        <a:rPr lang="ru-RU" sz="1200" dirty="0" err="1" smtClean="0">
                          <a:latin typeface="Times New Roman" panose="02020603050405020304" pitchFamily="18" charset="0"/>
                          <a:cs typeface="Times New Roman" panose="02020603050405020304" pitchFamily="18" charset="0"/>
                        </a:rPr>
                        <a:t>Ржевка</a:t>
                      </a:r>
                      <a:endParaRPr lang="ru-RU" sz="1200" dirty="0" smtClean="0">
                        <a:latin typeface="Times New Roman" panose="02020603050405020304" pitchFamily="18" charset="0"/>
                        <a:cs typeface="Times New Roman" panose="02020603050405020304" pitchFamily="18" charset="0"/>
                      </a:endParaRPr>
                    </a:p>
                    <a:p>
                      <a:pPr algn="ctr"/>
                      <a:endParaRPr lang="ru-RU" sz="1200"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Адрес: 195030, г. Санкт-Петербург,</a:t>
                      </a:r>
                    </a:p>
                    <a:p>
                      <a:pPr algn="ctr"/>
                      <a:r>
                        <a:rPr lang="ru-RU" sz="1200" dirty="0" smtClean="0">
                          <a:latin typeface="Times New Roman" panose="02020603050405020304" pitchFamily="18" charset="0"/>
                          <a:cs typeface="Times New Roman" panose="02020603050405020304" pitchFamily="18" charset="0"/>
                        </a:rPr>
                        <a:t>ул. Коммуны, д. 52</a:t>
                      </a:r>
                    </a:p>
                    <a:p>
                      <a:pPr algn="ctr"/>
                      <a:r>
                        <a:rPr lang="ru-RU" sz="1200" dirty="0" smtClean="0">
                          <a:latin typeface="Times New Roman" panose="02020603050405020304" pitchFamily="18" charset="0"/>
                          <a:cs typeface="Times New Roman" panose="02020603050405020304" pitchFamily="18" charset="0"/>
                        </a:rPr>
                        <a:t>Тел/факс: : (812) 527-68-62</a:t>
                      </a:r>
                    </a:p>
                    <a:p>
                      <a:pPr algn="ctr"/>
                      <a:r>
                        <a:rPr lang="ru-RU" sz="1200" dirty="0" smtClean="0">
                          <a:latin typeface="Times New Roman" panose="02020603050405020304" pitchFamily="18" charset="0"/>
                          <a:cs typeface="Times New Roman" panose="02020603050405020304" pitchFamily="18" charset="0"/>
                        </a:rPr>
                        <a:t>Электронная почта: : </a:t>
                      </a:r>
                      <a:r>
                        <a:rPr lang="en-US" sz="1200" b="0" i="0" kern="1200" dirty="0" smtClean="0">
                          <a:solidFill>
                            <a:schemeClr val="dk1"/>
                          </a:solidFill>
                          <a:effectLst/>
                          <a:latin typeface="Times New Roman" panose="02020603050405020304" pitchFamily="18" charset="0"/>
                          <a:ea typeface="+mn-ea"/>
                          <a:cs typeface="Times New Roman" panose="02020603050405020304" pitchFamily="18" charset="0"/>
                          <a:hlinkClick r:id="rId2"/>
                        </a:rPr>
                        <a:t>morjevka@mail.ru</a:t>
                      </a:r>
                      <a:endParaRPr lang="ru-RU" sz="1200" dirty="0">
                        <a:latin typeface="Times New Roman" panose="02020603050405020304" pitchFamily="18" charset="0"/>
                        <a:cs typeface="Times New Roman" panose="02020603050405020304" pitchFamily="18" charset="0"/>
                      </a:endParaRPr>
                    </a:p>
                  </a:txBody>
                  <a:tcPr anchor="ctr"/>
                </a:tc>
                <a:tc vMerge="1">
                  <a:txBody>
                    <a:bodyPr/>
                    <a:lstStyle/>
                    <a:p>
                      <a:endParaRPr lang="ru-RU" sz="1200" dirty="0">
                        <a:latin typeface="Times New Roman" panose="02020603050405020304" pitchFamily="18" charset="0"/>
                        <a:cs typeface="Times New Roman" panose="02020603050405020304" pitchFamily="18" charset="0"/>
                      </a:endParaRPr>
                    </a:p>
                  </a:txBody>
                  <a:tcPr/>
                </a:tc>
                <a:tc>
                  <a:txBody>
                    <a:bodyPr/>
                    <a:lstStyle/>
                    <a:p>
                      <a:pPr algn="ctr"/>
                      <a:r>
                        <a:rPr lang="ru-RU" sz="1200" b="1" dirty="0" err="1" smtClean="0">
                          <a:latin typeface="Times New Roman" panose="02020603050405020304" pitchFamily="18" charset="0"/>
                          <a:cs typeface="Times New Roman" panose="02020603050405020304" pitchFamily="18" charset="0"/>
                        </a:rPr>
                        <a:t>Кибирев</a:t>
                      </a:r>
                      <a:endParaRPr lang="ru-RU" sz="1200" b="1" dirty="0" smtClean="0">
                        <a:latin typeface="Times New Roman" panose="02020603050405020304" pitchFamily="18" charset="0"/>
                        <a:cs typeface="Times New Roman" panose="02020603050405020304" pitchFamily="18" charset="0"/>
                      </a:endParaRPr>
                    </a:p>
                    <a:p>
                      <a:pPr algn="ctr"/>
                      <a:r>
                        <a:rPr lang="ru-RU" sz="1200" b="1" dirty="0" smtClean="0">
                          <a:latin typeface="Times New Roman" panose="02020603050405020304" pitchFamily="18" charset="0"/>
                          <a:cs typeface="Times New Roman" panose="02020603050405020304" pitchFamily="18" charset="0"/>
                        </a:rPr>
                        <a:t>Борис </a:t>
                      </a:r>
                      <a:r>
                        <a:rPr lang="ru-RU" sz="1200" b="1" dirty="0" err="1" smtClean="0">
                          <a:latin typeface="Times New Roman" panose="02020603050405020304" pitchFamily="18" charset="0"/>
                          <a:cs typeface="Times New Roman" panose="02020603050405020304" pitchFamily="18" charset="0"/>
                        </a:rPr>
                        <a:t>Вдадимирович</a:t>
                      </a:r>
                      <a:endParaRPr lang="ru-RU" sz="12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smtClean="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10002"/>
                  </a:ext>
                </a:extLst>
              </a:tr>
            </a:tbl>
          </a:graphicData>
        </a:graphic>
      </p:graphicFrame>
      <p:pic>
        <p:nvPicPr>
          <p:cNvPr id="7"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33269780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1520" y="836712"/>
            <a:ext cx="7918648" cy="6192688"/>
          </a:xfrm>
        </p:spPr>
        <p:txBody>
          <a:bodyPr>
            <a:noAutofit/>
          </a:bodyPr>
          <a:lstStyle/>
          <a:p>
            <a:pPr lvl="0" algn="just" fontAlgn="base">
              <a:spcBef>
                <a:spcPct val="0"/>
              </a:spcBef>
              <a:spcAft>
                <a:spcPct val="0"/>
              </a:spcAft>
            </a:pPr>
            <a:r>
              <a:rPr lang="ru-RU" sz="1500" spc="-100" dirty="0" smtClean="0">
                <a:solidFill>
                  <a:schemeClr val="accent6">
                    <a:lumMod val="50000"/>
                  </a:schemeClr>
                </a:solidFill>
              </a:rPr>
              <a:t>  </a:t>
            </a: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Бюджет</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 форма образования и расходования денежных средств, предназначенных для финансового обеспечения задач и функций местного самоуправления.</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Доходы бюджета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поступающие в бюджет денежные средства, в виде налоговых, неналоговых и безвозмездных поступлений.</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Расходы бюджета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денежные средства, направляемые на финансовое обеспечение задач и функций органов местного самоуправления.</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Дефицит бюджета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превышение расходов бюджета над его доходами (-).</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Профицит бюджета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–превышение доходов бюджета над его расходами (+).</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Налоги</a:t>
            </a:r>
            <a:r>
              <a:rPr lang="ru-RU" sz="1500" dirty="0">
                <a:latin typeface="Times New Roman" panose="02020603050405020304" pitchFamily="18" charset="0"/>
                <a:cs typeface="Times New Roman" panose="02020603050405020304" pitchFamily="18" charset="0"/>
              </a:rPr>
              <a:t> – </a:t>
            </a:r>
            <a:r>
              <a:rPr lang="ru-RU" sz="1500" dirty="0">
                <a:solidFill>
                  <a:schemeClr val="tx1"/>
                </a:solidFill>
                <a:latin typeface="Times New Roman" panose="02020603050405020304" pitchFamily="18" charset="0"/>
                <a:cs typeface="Times New Roman" panose="02020603050405020304" pitchFamily="18" charset="0"/>
              </a:rPr>
              <a:t>часть доходов граждан и организаций, которые они обязаны заплатить </a:t>
            </a:r>
            <a:r>
              <a:rPr lang="ru-RU" sz="1500" dirty="0" smtClean="0">
                <a:solidFill>
                  <a:schemeClr val="tx1"/>
                </a:solidFill>
                <a:latin typeface="Times New Roman" panose="02020603050405020304" pitchFamily="18" charset="0"/>
                <a:cs typeface="Times New Roman" panose="02020603050405020304" pitchFamily="18" charset="0"/>
              </a:rPr>
              <a:t>государству</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Неналоговые доходы </a:t>
            </a:r>
            <a:r>
              <a:rPr lang="ru-RU" sz="1500" dirty="0">
                <a:solidFill>
                  <a:schemeClr val="tx1"/>
                </a:solidFill>
                <a:latin typeface="Times New Roman" panose="02020603050405020304" pitchFamily="18" charset="0"/>
                <a:cs typeface="Times New Roman" panose="02020603050405020304" pitchFamily="18" charset="0"/>
              </a:rPr>
              <a:t>– платежи в виде штрафов, санкций за нарушение законодательства, платежи за пользование имуществом государства, средства самообложения </a:t>
            </a:r>
            <a:r>
              <a:rPr lang="ru-RU" sz="1500" dirty="0" smtClean="0">
                <a:solidFill>
                  <a:schemeClr val="tx1"/>
                </a:solidFill>
                <a:latin typeface="Times New Roman" panose="02020603050405020304" pitchFamily="18" charset="0"/>
                <a:cs typeface="Times New Roman" panose="02020603050405020304" pitchFamily="18" charset="0"/>
              </a:rPr>
              <a:t>граждан</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Безвозмездные поступления </a:t>
            </a:r>
            <a:r>
              <a:rPr lang="ru-RU" sz="1500" dirty="0">
                <a:solidFill>
                  <a:schemeClr val="tx1"/>
                </a:solidFill>
                <a:latin typeface="Times New Roman" panose="02020603050405020304" pitchFamily="18" charset="0"/>
                <a:cs typeface="Times New Roman" panose="02020603050405020304" pitchFamily="18" charset="0"/>
              </a:rPr>
              <a:t>– средства, которые поступают в бюджет безвозмездно (денежные средства, поступающие из вышестоящего бюджета, а также безвозмездные перечисления от физических и юридических лиц)</a:t>
            </a:r>
            <a:endParaRPr lang="ru-RU" sz="1500" spc="-100" dirty="0" smtClean="0">
              <a:solidFill>
                <a:schemeClr val="tx1"/>
              </a:solidFill>
              <a:latin typeface="Times New Roman" panose="02020603050405020304" pitchFamily="18" charset="0"/>
              <a:cs typeface="Times New Roman" panose="02020603050405020304" pitchFamily="18" charset="0"/>
            </a:endParaRP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Межбюджетные трансферты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средства, предоставляемые одним бюджетом бюджетной системы Российской Федерации другому бюджету бюджетной системы Российской Федерации. Виды межбюджетных трансфертов: </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Субвенция</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обеспечения обязанностей по выполнению переданных полномочий.</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Субсидия</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исполнения обязанностей по решению вопросов местного значения. </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Дотация</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выравнивания финансовых возможностей для решения вопросов местного значения.</a:t>
            </a:r>
          </a:p>
          <a:p>
            <a:pPr algn="ctr"/>
            <a:endParaRPr lang="ru-RU" sz="2500" dirty="0" smtClean="0">
              <a:solidFill>
                <a:schemeClr val="accent6">
                  <a:lumMod val="50000"/>
                </a:schemeClr>
              </a:solidFill>
            </a:endParaRPr>
          </a:p>
          <a:p>
            <a:pPr algn="ctr"/>
            <a:endParaRPr lang="ru-RU" sz="1400" i="1" dirty="0" smtClean="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smtClean="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smtClean="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008620" y="143637"/>
            <a:ext cx="6973516" cy="396043"/>
          </a:xfrm>
        </p:spPr>
        <p:txBody>
          <a:bodyPr/>
          <a:lstStyle/>
          <a:p>
            <a:pPr algn="ctr"/>
            <a:r>
              <a:rPr lang="ru-RU" sz="1800" b="1" dirty="0" smtClean="0">
                <a:solidFill>
                  <a:schemeClr val="tx1"/>
                </a:solidFill>
                <a:latin typeface="+mn-lt"/>
              </a:rPr>
              <a:t>Основные </a:t>
            </a:r>
            <a:r>
              <a:rPr lang="ru-RU" sz="1800" b="1" dirty="0">
                <a:solidFill>
                  <a:schemeClr val="tx1"/>
                </a:solidFill>
                <a:latin typeface="+mn-lt"/>
              </a:rPr>
              <a:t>понятия о бюджете</a:t>
            </a:r>
            <a:endParaRPr lang="ru-RU" sz="1800" b="1" dirty="0">
              <a:solidFill>
                <a:schemeClr val="tx1"/>
              </a:solidFill>
              <a:latin typeface="+mn-lt"/>
              <a:ea typeface="+mn-ea"/>
              <a:cs typeface="+mn-cs"/>
            </a:endParaRPr>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04592" y="106727"/>
            <a:ext cx="578400" cy="531963"/>
          </a:xfrm>
          <a:prstGeom prst="rect">
            <a:avLst/>
          </a:prstGeom>
        </p:spPr>
      </p:pic>
    </p:spTree>
    <p:extLst>
      <p:ext uri="{BB962C8B-B14F-4D97-AF65-F5344CB8AC3E}">
        <p14:creationId xmlns:p14="http://schemas.microsoft.com/office/powerpoint/2010/main" val="910987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1658181"/>
            <a:ext cx="7486600" cy="4248472"/>
          </a:xfrm>
        </p:spPr>
        <p:txBody>
          <a:bodyPr>
            <a:noAutofit/>
          </a:bodyPr>
          <a:lstStyle/>
          <a:p>
            <a:pPr algn="ctr"/>
            <a:endParaRPr lang="ru-RU" sz="2500" dirty="0" smtClean="0">
              <a:solidFill>
                <a:schemeClr val="accent6">
                  <a:lumMod val="50000"/>
                </a:schemeClr>
              </a:solidFill>
            </a:endParaRPr>
          </a:p>
          <a:p>
            <a:pPr algn="ctr"/>
            <a:endParaRPr lang="ru-RU" sz="1400" i="1" dirty="0" smtClean="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smtClean="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smtClean="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187624" y="12795"/>
            <a:ext cx="6444070" cy="535885"/>
          </a:xfrm>
        </p:spPr>
        <p:txBody>
          <a:bodyPr/>
          <a:lstStyle/>
          <a:p>
            <a:pPr algn="ctr"/>
            <a:r>
              <a:rPr lang="ru-RU" sz="2400" b="1" dirty="0" smtClean="0">
                <a:solidFill>
                  <a:schemeClr val="accent6">
                    <a:lumMod val="50000"/>
                  </a:schemeClr>
                </a:solidFill>
                <a:latin typeface="+mn-lt"/>
                <a:ea typeface="+mn-ea"/>
                <a:cs typeface="+mn-cs"/>
              </a:rPr>
              <a:t>Основные направления деятельности</a:t>
            </a:r>
            <a:endParaRPr lang="ru-RU" sz="2400" b="1" dirty="0">
              <a:solidFill>
                <a:schemeClr val="accent6">
                  <a:lumMod val="50000"/>
                </a:schemeClr>
              </a:solidFill>
              <a:latin typeface="+mn-lt"/>
              <a:ea typeface="+mn-ea"/>
              <a:cs typeface="+mn-cs"/>
            </a:endParaRPr>
          </a:p>
        </p:txBody>
      </p:sp>
      <p:sp>
        <p:nvSpPr>
          <p:cNvPr id="8" name="Заголовок 1"/>
          <p:cNvSpPr txBox="1">
            <a:spLocks/>
          </p:cNvSpPr>
          <p:nvPr/>
        </p:nvSpPr>
        <p:spPr>
          <a:xfrm>
            <a:off x="366215" y="1230941"/>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7" name="Прямоугольник 6"/>
          <p:cNvSpPr/>
          <p:nvPr/>
        </p:nvSpPr>
        <p:spPr>
          <a:xfrm>
            <a:off x="467544" y="561474"/>
            <a:ext cx="7780362" cy="6694140"/>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      </a:t>
            </a:r>
            <a:r>
              <a:rPr lang="ru-RU" sz="1500" dirty="0" smtClean="0">
                <a:latin typeface="Times New Roman" panose="02020603050405020304" pitchFamily="18" charset="0"/>
                <a:cs typeface="Times New Roman" panose="02020603050405020304" pitchFamily="18" charset="0"/>
              </a:rPr>
              <a:t>Основными направлениями </a:t>
            </a:r>
            <a:r>
              <a:rPr lang="ru-RU" sz="1500" dirty="0">
                <a:latin typeface="Times New Roman" panose="02020603050405020304" pitchFamily="18" charset="0"/>
                <a:cs typeface="Times New Roman" panose="02020603050405020304" pitchFamily="18" charset="0"/>
              </a:rPr>
              <a:t>деятельности органов местного самоуправления МО</a:t>
            </a:r>
          </a:p>
          <a:p>
            <a:r>
              <a:rPr lang="ru-RU" sz="1500" dirty="0">
                <a:latin typeface="Times New Roman" panose="02020603050405020304" pitchFamily="18" charset="0"/>
                <a:cs typeface="Times New Roman" panose="02020603050405020304" pitchFamily="18" charset="0"/>
              </a:rPr>
              <a:t>МО </a:t>
            </a:r>
            <a:r>
              <a:rPr lang="ru-RU" sz="1500" dirty="0" err="1">
                <a:latin typeface="Times New Roman" panose="02020603050405020304" pitchFamily="18" charset="0"/>
                <a:cs typeface="Times New Roman" panose="02020603050405020304" pitchFamily="18" charset="0"/>
              </a:rPr>
              <a:t>Ржевка</a:t>
            </a:r>
            <a:r>
              <a:rPr lang="ru-RU" sz="1500" dirty="0">
                <a:latin typeface="Times New Roman" panose="02020603050405020304" pitchFamily="18" charset="0"/>
                <a:cs typeface="Times New Roman" panose="02020603050405020304" pitchFamily="18" charset="0"/>
              </a:rPr>
              <a:t> являются</a:t>
            </a:r>
            <a:r>
              <a:rPr lang="ru-RU" dirty="0" smtClean="0"/>
              <a:t>:</a:t>
            </a:r>
          </a:p>
          <a:p>
            <a:pPr marL="285750" indent="-285750">
              <a:buFontTx/>
              <a:buChar char="-"/>
            </a:pPr>
            <a:r>
              <a:rPr lang="ru-RU" sz="1500" dirty="0" smtClean="0">
                <a:latin typeface="Times New Roman" panose="02020603050405020304" pitchFamily="18" charset="0"/>
                <a:cs typeface="Times New Roman" panose="02020603050405020304" pitchFamily="18" charset="0"/>
              </a:rPr>
              <a:t>решение </a:t>
            </a:r>
            <a:r>
              <a:rPr lang="ru-RU" sz="1500" dirty="0">
                <a:latin typeface="Times New Roman" panose="02020603050405020304" pitchFamily="18" charset="0"/>
                <a:cs typeface="Times New Roman" panose="02020603050405020304" pitchFamily="18" charset="0"/>
              </a:rPr>
              <a:t>общегосударственных вопросов</a:t>
            </a:r>
            <a:r>
              <a:rPr lang="ru-RU" dirty="0" smtClean="0"/>
              <a:t>;</a:t>
            </a:r>
          </a:p>
          <a:p>
            <a:pPr marL="285750" indent="-285750">
              <a:buFontTx/>
              <a:buChar char="-"/>
            </a:pPr>
            <a:r>
              <a:rPr lang="ru-RU" sz="1500" dirty="0">
                <a:latin typeface="Times New Roman" panose="02020603050405020304" pitchFamily="18" charset="0"/>
                <a:cs typeface="Times New Roman" panose="02020603050405020304" pitchFamily="18" charset="0"/>
              </a:rPr>
              <a:t>исполнение государственного полномочия по осуществлению деятельности </a:t>
            </a:r>
            <a:r>
              <a:rPr lang="ru-RU" sz="1500" dirty="0" smtClean="0">
                <a:latin typeface="Times New Roman" panose="02020603050405020304" pitchFamily="18" charset="0"/>
                <a:cs typeface="Times New Roman" panose="02020603050405020304" pitchFamily="18" charset="0"/>
              </a:rPr>
              <a:t>по опеке </a:t>
            </a:r>
            <a:r>
              <a:rPr lang="ru-RU" sz="1500" dirty="0">
                <a:latin typeface="Times New Roman" panose="02020603050405020304" pitchFamily="18" charset="0"/>
                <a:cs typeface="Times New Roman" panose="02020603050405020304" pitchFamily="18" charset="0"/>
              </a:rPr>
              <a:t>и попечительству</a:t>
            </a:r>
            <a:r>
              <a:rPr lang="ru-RU" sz="1500" dirty="0" smtClean="0">
                <a:latin typeface="Times New Roman" panose="02020603050405020304" pitchFamily="18" charset="0"/>
                <a:cs typeface="Times New Roman" panose="02020603050405020304" pitchFamily="18" charset="0"/>
              </a:rPr>
              <a:t>;</a:t>
            </a:r>
          </a:p>
          <a:p>
            <a:pPr marL="285750" indent="-285750">
              <a:buFontTx/>
              <a:buChar char="-"/>
            </a:pPr>
            <a:r>
              <a:rPr lang="ru-RU" sz="1500" dirty="0" smtClean="0">
                <a:latin typeface="Times New Roman" panose="02020603050405020304" pitchFamily="18" charset="0"/>
                <a:cs typeface="Times New Roman" panose="02020603050405020304" pitchFamily="18" charset="0"/>
              </a:rPr>
              <a:t>социальное </a:t>
            </a:r>
            <a:r>
              <a:rPr lang="ru-RU" sz="1500" dirty="0">
                <a:latin typeface="Times New Roman" panose="02020603050405020304" pitchFamily="18" charset="0"/>
                <a:cs typeface="Times New Roman" panose="02020603050405020304" pitchFamily="18" charset="0"/>
              </a:rPr>
              <a:t>обеспечение населения</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осуществление благоустройства территории муниципального образования </a:t>
            </a:r>
            <a:r>
              <a:rPr lang="ru-RU" sz="1500" dirty="0" smtClean="0">
                <a:latin typeface="Times New Roman" panose="02020603050405020304" pitchFamily="18" charset="0"/>
                <a:cs typeface="Times New Roman" panose="02020603050405020304" pitchFamily="18" charset="0"/>
              </a:rPr>
              <a:t>в соответствии </a:t>
            </a:r>
            <a:r>
              <a:rPr lang="ru-RU" sz="1500" dirty="0">
                <a:latin typeface="Times New Roman" panose="02020603050405020304" pitchFamily="18" charset="0"/>
                <a:cs typeface="Times New Roman" panose="02020603050405020304" pitchFamily="18" charset="0"/>
              </a:rPr>
              <a:t>с законодательством Санкт-Петербурга</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озеленение территории муниципального образования в соответствии </a:t>
            </a:r>
            <a:r>
              <a:rPr lang="ru-RU" sz="1500" dirty="0" smtClean="0">
                <a:latin typeface="Times New Roman" panose="02020603050405020304" pitchFamily="18" charset="0"/>
                <a:cs typeface="Times New Roman" panose="02020603050405020304" pitchFamily="18" charset="0"/>
              </a:rPr>
              <a:t>с законодательством </a:t>
            </a:r>
            <a:r>
              <a:rPr lang="ru-RU" sz="1500" dirty="0">
                <a:latin typeface="Times New Roman" panose="02020603050405020304" pitchFamily="18" charset="0"/>
                <a:cs typeface="Times New Roman" panose="02020603050405020304" pitchFamily="18" charset="0"/>
              </a:rPr>
              <a:t>Санкт-Петербурга</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подготовки и обучения неработающего населения способам </a:t>
            </a:r>
            <a:r>
              <a:rPr lang="ru-RU" sz="1500" dirty="0" smtClean="0">
                <a:latin typeface="Times New Roman" panose="02020603050405020304" pitchFamily="18" charset="0"/>
                <a:cs typeface="Times New Roman" panose="02020603050405020304" pitchFamily="18" charset="0"/>
              </a:rPr>
              <a:t>защиты и </a:t>
            </a:r>
            <a:r>
              <a:rPr lang="ru-RU" sz="1500" dirty="0">
                <a:latin typeface="Times New Roman" panose="02020603050405020304" pitchFamily="18" charset="0"/>
                <a:cs typeface="Times New Roman" panose="02020603050405020304" pitchFamily="18" charset="0"/>
              </a:rPr>
              <a:t>действиям в чрезвычайных ситуациях</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учреждение печатного средства массовой информации для </a:t>
            </a:r>
            <a:r>
              <a:rPr lang="ru-RU" sz="1500" dirty="0" smtClean="0">
                <a:latin typeface="Times New Roman" panose="02020603050405020304" pitchFamily="18" charset="0"/>
                <a:cs typeface="Times New Roman" panose="02020603050405020304" pitchFamily="18" charset="0"/>
              </a:rPr>
              <a:t>опубликования муниципальных </a:t>
            </a:r>
            <a:r>
              <a:rPr lang="ru-RU" sz="1500" dirty="0">
                <a:latin typeface="Times New Roman" panose="02020603050405020304" pitchFamily="18" charset="0"/>
                <a:cs typeface="Times New Roman" panose="02020603050405020304" pitchFamily="18" charset="0"/>
              </a:rPr>
              <a:t>правовых актов и иной официальной информации</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формирование архивных фондов органов местного самоуправления</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работ по военно-патриотическому воспитанию граждан</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smtClean="0">
                <a:latin typeface="Times New Roman" panose="02020603050405020304" pitchFamily="18" charset="0"/>
                <a:cs typeface="Times New Roman" panose="02020603050405020304" pitchFamily="18" charset="0"/>
              </a:rPr>
              <a:t>профилактика </a:t>
            </a:r>
            <a:r>
              <a:rPr lang="ru-RU" sz="1500" dirty="0">
                <a:latin typeface="Times New Roman" panose="02020603050405020304" pitchFamily="18" charset="0"/>
                <a:cs typeface="Times New Roman" panose="02020603050405020304" pitchFamily="18" charset="0"/>
              </a:rPr>
              <a:t>дорожно-транспортного </a:t>
            </a:r>
            <a:r>
              <a:rPr lang="ru-RU" sz="1500" dirty="0" smtClean="0">
                <a:latin typeface="Times New Roman" panose="02020603050405020304" pitchFamily="18" charset="0"/>
                <a:cs typeface="Times New Roman" panose="02020603050405020304" pitchFamily="18" charset="0"/>
              </a:rPr>
              <a:t>травматизма, профилактика </a:t>
            </a:r>
            <a:r>
              <a:rPr lang="ru-RU" sz="1500" dirty="0">
                <a:latin typeface="Times New Roman" panose="02020603050405020304" pitchFamily="18" charset="0"/>
                <a:cs typeface="Times New Roman" panose="02020603050405020304" pitchFamily="18" charset="0"/>
              </a:rPr>
              <a:t>правонарушений</a:t>
            </a:r>
            <a:r>
              <a:rPr lang="ru-RU" sz="1500" dirty="0" smtClean="0">
                <a:latin typeface="Times New Roman" panose="02020603050405020304" pitchFamily="18" charset="0"/>
                <a:cs typeface="Times New Roman" panose="02020603050405020304" pitchFamily="18" charset="0"/>
              </a:rPr>
              <a:t>; профилактика </a:t>
            </a:r>
            <a:r>
              <a:rPr lang="ru-RU" sz="1500" dirty="0">
                <a:latin typeface="Times New Roman" panose="02020603050405020304" pitchFamily="18" charset="0"/>
                <a:cs typeface="Times New Roman" panose="02020603050405020304" pitchFamily="18" charset="0"/>
              </a:rPr>
              <a:t>терроризма и экстремизма</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участие в установленном порядке в мероприятиях по профилактике </a:t>
            </a:r>
            <a:r>
              <a:rPr lang="ru-RU" sz="1500" dirty="0" smtClean="0">
                <a:latin typeface="Times New Roman" panose="02020603050405020304" pitchFamily="18" charset="0"/>
                <a:cs typeface="Times New Roman" panose="02020603050405020304" pitchFamily="18" charset="0"/>
              </a:rPr>
              <a:t>незаконного потребления </a:t>
            </a:r>
            <a:r>
              <a:rPr lang="ru-RU" sz="1500" dirty="0">
                <a:latin typeface="Times New Roman" panose="02020603050405020304" pitchFamily="18" charset="0"/>
                <a:cs typeface="Times New Roman" panose="02020603050405020304" pitchFamily="18" charset="0"/>
              </a:rPr>
              <a:t>наркотических средств и психотропных веществ, наркомании в </a:t>
            </a:r>
            <a:r>
              <a:rPr lang="ru-RU" sz="1500" dirty="0" smtClean="0">
                <a:latin typeface="Times New Roman" panose="02020603050405020304" pitchFamily="18" charset="0"/>
                <a:cs typeface="Times New Roman" panose="02020603050405020304" pitchFamily="18" charset="0"/>
              </a:rPr>
              <a:t>Санкт- Петербурге;</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оплачиваемых общественных работ</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временного трудоустройства несовершеннолетних в возрасте от </a:t>
            </a:r>
            <a:r>
              <a:rPr lang="ru-RU" sz="1500" dirty="0" smtClean="0">
                <a:latin typeface="Times New Roman" panose="02020603050405020304" pitchFamily="18" charset="0"/>
                <a:cs typeface="Times New Roman" panose="02020603050405020304" pitchFamily="18" charset="0"/>
              </a:rPr>
              <a:t>14 до </a:t>
            </a:r>
            <a:r>
              <a:rPr lang="ru-RU" sz="1500" dirty="0">
                <a:latin typeface="Times New Roman" panose="02020603050405020304" pitchFamily="18" charset="0"/>
                <a:cs typeface="Times New Roman" panose="02020603050405020304" pitchFamily="18" charset="0"/>
              </a:rPr>
              <a:t>18 лет в свободное от учебы время</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и проведение праздничных и иных зрелищных </a:t>
            </a:r>
            <a:r>
              <a:rPr lang="ru-RU" sz="1500" dirty="0" smtClean="0">
                <a:latin typeface="Times New Roman" panose="02020603050405020304" pitchFamily="18" charset="0"/>
                <a:cs typeface="Times New Roman" panose="02020603050405020304" pitchFamily="18" charset="0"/>
              </a:rPr>
              <a:t>мероприятий;</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и проведение досуговых </a:t>
            </a:r>
            <a:r>
              <a:rPr lang="ru-RU" sz="1500" dirty="0" smtClean="0">
                <a:latin typeface="Times New Roman" panose="02020603050405020304" pitchFamily="18" charset="0"/>
                <a:cs typeface="Times New Roman" panose="02020603050405020304" pitchFamily="18" charset="0"/>
              </a:rPr>
              <a:t>мероприятий и т.д.</a:t>
            </a:r>
          </a:p>
          <a:p>
            <a:pPr algn="just"/>
            <a:r>
              <a:rPr lang="ru-RU" sz="1500" dirty="0">
                <a:latin typeface="Times New Roman" panose="02020603050405020304" pitchFamily="18" charset="0"/>
                <a:cs typeface="Times New Roman" panose="02020603050405020304" pitchFamily="18" charset="0"/>
              </a:rPr>
              <a:t/>
            </a:r>
            <a:br>
              <a:rPr lang="ru-RU" sz="1500" dirty="0">
                <a:latin typeface="Times New Roman" panose="02020603050405020304" pitchFamily="18" charset="0"/>
                <a:cs typeface="Times New Roman" panose="02020603050405020304" pitchFamily="18" charset="0"/>
              </a:rPr>
            </a:br>
            <a:r>
              <a:rPr lang="ru-RU" sz="1500" dirty="0" smtClean="0">
                <a:latin typeface="Times New Roman" panose="02020603050405020304" pitchFamily="18" charset="0"/>
                <a:cs typeface="Times New Roman" panose="02020603050405020304" pitchFamily="18" charset="0"/>
              </a:rPr>
              <a:t>        </a:t>
            </a:r>
            <a:endParaRPr lang="ru-RU" sz="1500" dirty="0"/>
          </a:p>
        </p:txBody>
      </p:sp>
      <p:pic>
        <p:nvPicPr>
          <p:cNvPr id="9"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55018" y="83508"/>
            <a:ext cx="578400" cy="531963"/>
          </a:xfrm>
          <a:prstGeom prst="rect">
            <a:avLst/>
          </a:prstGeom>
        </p:spPr>
      </p:pic>
    </p:spTree>
    <p:extLst>
      <p:ext uri="{BB962C8B-B14F-4D97-AF65-F5344CB8AC3E}">
        <p14:creationId xmlns:p14="http://schemas.microsoft.com/office/powerpoint/2010/main" val="1060712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Заголовок 5"/>
          <p:cNvSpPr txBox="1">
            <a:spLocks/>
          </p:cNvSpPr>
          <p:nvPr/>
        </p:nvSpPr>
        <p:spPr>
          <a:xfrm>
            <a:off x="1043608" y="909464"/>
            <a:ext cx="6957325" cy="72008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ru-RU" sz="5400" b="1" dirty="0" smtClean="0"/>
              <a:t>  </a:t>
            </a:r>
            <a:r>
              <a:rPr lang="ru-RU" sz="2500" b="1" dirty="0" smtClean="0">
                <a:latin typeface="Times New Roman" panose="02020603050405020304" pitchFamily="18" charset="0"/>
                <a:cs typeface="Times New Roman" panose="02020603050405020304" pitchFamily="18" charset="0"/>
              </a:rPr>
              <a:t>ОСНОВНЫЕ ХАРАКТЕРИСТИКИ БЮДЖЕТА НА 202</a:t>
            </a:r>
            <a:r>
              <a:rPr lang="en-US" sz="2500" b="1" dirty="0" smtClean="0">
                <a:latin typeface="Times New Roman" panose="02020603050405020304" pitchFamily="18" charset="0"/>
                <a:cs typeface="Times New Roman" panose="02020603050405020304" pitchFamily="18" charset="0"/>
              </a:rPr>
              <a:t>4</a:t>
            </a:r>
            <a:r>
              <a:rPr lang="ru-RU" sz="2500" b="1" dirty="0" smtClean="0">
                <a:latin typeface="Times New Roman" panose="02020603050405020304" pitchFamily="18" charset="0"/>
                <a:cs typeface="Times New Roman" panose="02020603050405020304" pitchFamily="18" charset="0"/>
              </a:rPr>
              <a:t> ГОД И НА ПЛАНОВЫЙ ПЕРИОД 202</a:t>
            </a:r>
            <a:r>
              <a:rPr lang="en-US" sz="2500" b="1" dirty="0" smtClean="0">
                <a:latin typeface="Times New Roman" panose="02020603050405020304" pitchFamily="18" charset="0"/>
                <a:cs typeface="Times New Roman" panose="02020603050405020304" pitchFamily="18" charset="0"/>
              </a:rPr>
              <a:t>5</a:t>
            </a:r>
            <a:r>
              <a:rPr lang="ru-RU" sz="2500" b="1" dirty="0" smtClean="0">
                <a:latin typeface="Times New Roman" panose="02020603050405020304" pitchFamily="18" charset="0"/>
                <a:cs typeface="Times New Roman" panose="02020603050405020304" pitchFamily="18" charset="0"/>
              </a:rPr>
              <a:t> и 202</a:t>
            </a:r>
            <a:r>
              <a:rPr lang="en-US" sz="2500" b="1" dirty="0" smtClean="0">
                <a:latin typeface="Times New Roman" panose="02020603050405020304" pitchFamily="18" charset="0"/>
                <a:cs typeface="Times New Roman" panose="02020603050405020304" pitchFamily="18" charset="0"/>
              </a:rPr>
              <a:t>6</a:t>
            </a:r>
            <a:r>
              <a:rPr lang="ru-RU" sz="2500" b="1" dirty="0" smtClean="0">
                <a:latin typeface="Times New Roman" panose="02020603050405020304" pitchFamily="18" charset="0"/>
                <a:cs typeface="Times New Roman" panose="02020603050405020304" pitchFamily="18" charset="0"/>
              </a:rPr>
              <a:t> ГОДОВ</a:t>
            </a:r>
            <a:endParaRPr lang="ru-RU" sz="2500" b="1" dirty="0">
              <a:latin typeface="Times New Roman" panose="02020603050405020304" pitchFamily="18" charset="0"/>
              <a:cs typeface="Times New Roman" panose="02020603050405020304" pitchFamily="18" charset="0"/>
            </a:endParaRPr>
          </a:p>
        </p:txBody>
      </p:sp>
      <p:sp>
        <p:nvSpPr>
          <p:cNvPr id="38" name="Объект 36"/>
          <p:cNvSpPr txBox="1">
            <a:spLocks/>
          </p:cNvSpPr>
          <p:nvPr/>
        </p:nvSpPr>
        <p:spPr>
          <a:xfrm>
            <a:off x="547363" y="2276872"/>
            <a:ext cx="7620000" cy="480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ru-RU"/>
          </a:p>
        </p:txBody>
      </p:sp>
      <p:sp>
        <p:nvSpPr>
          <p:cNvPr id="39" name="Объект 36"/>
          <p:cNvSpPr txBox="1">
            <a:spLocks/>
          </p:cNvSpPr>
          <p:nvPr/>
        </p:nvSpPr>
        <p:spPr>
          <a:xfrm>
            <a:off x="483940" y="1124744"/>
            <a:ext cx="7620000" cy="480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ru-RU"/>
          </a:p>
        </p:txBody>
      </p:sp>
      <p:graphicFrame>
        <p:nvGraphicFramePr>
          <p:cNvPr id="43" name="Объект 42"/>
          <p:cNvGraphicFramePr>
            <a:graphicFrameLocks noGrp="1"/>
          </p:cNvGraphicFramePr>
          <p:nvPr>
            <p:ph idx="1"/>
            <p:extLst>
              <p:ext uri="{D42A27DB-BD31-4B8C-83A1-F6EECF244321}">
                <p14:modId xmlns:p14="http://schemas.microsoft.com/office/powerpoint/2010/main" val="3634040007"/>
              </p:ext>
            </p:extLst>
          </p:nvPr>
        </p:nvGraphicFramePr>
        <p:xfrm>
          <a:off x="899592" y="2068566"/>
          <a:ext cx="7753672" cy="2951584"/>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Группа 8"/>
          <p:cNvGrpSpPr/>
          <p:nvPr/>
        </p:nvGrpSpPr>
        <p:grpSpPr>
          <a:xfrm>
            <a:off x="323528" y="5105075"/>
            <a:ext cx="2638224" cy="1304804"/>
            <a:chOff x="-2759272" y="5464723"/>
            <a:chExt cx="2638224" cy="1304804"/>
          </a:xfrm>
        </p:grpSpPr>
        <p:sp>
          <p:nvSpPr>
            <p:cNvPr id="10" name="Скругленный прямоугольник 9"/>
            <p:cNvSpPr/>
            <p:nvPr/>
          </p:nvSpPr>
          <p:spPr>
            <a:xfrm>
              <a:off x="-2708950" y="5464723"/>
              <a:ext cx="2537581" cy="1304804"/>
            </a:xfrm>
            <a:prstGeom prst="roundRect">
              <a:avLst/>
            </a:prstGeom>
            <a:solidFill>
              <a:schemeClr val="bg2">
                <a:lumMod val="75000"/>
              </a:schemeClr>
            </a:solid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1" name="Скругленный прямоугольник 4"/>
            <p:cNvSpPr/>
            <p:nvPr/>
          </p:nvSpPr>
          <p:spPr>
            <a:xfrm>
              <a:off x="-2759272" y="5464723"/>
              <a:ext cx="2638224" cy="1157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kumimoji="0" lang="ru-RU" sz="2000" b="1" i="0" u="none" strike="noStrike" kern="1200" cap="none" normalizeH="0" baseline="0" dirty="0" smtClean="0">
                  <a:ln/>
                  <a:solidFill>
                    <a:schemeClr val="tx1"/>
                  </a:solidFill>
                  <a:effectLst/>
                  <a:latin typeface="Arial" pitchFamily="34" charset="0"/>
                  <a:ea typeface="+mn-ea"/>
                  <a:cs typeface="Arial" pitchFamily="34" charset="0"/>
                </a:rPr>
                <a:t>Дефицит*</a:t>
              </a:r>
            </a:p>
            <a:p>
              <a:pPr lvl="0" algn="ctr" defTabSz="889000">
                <a:lnSpc>
                  <a:spcPct val="90000"/>
                </a:lnSpc>
                <a:spcBef>
                  <a:spcPct val="0"/>
                </a:spcBef>
                <a:spcAft>
                  <a:spcPct val="35000"/>
                </a:spcAft>
              </a:pPr>
              <a:r>
                <a:rPr lang="ru-RU" sz="1200" b="1" kern="1200" dirty="0" smtClean="0">
                  <a:solidFill>
                    <a:schemeClr val="tx1"/>
                  </a:solidFill>
                  <a:latin typeface="Arial Narrow" pitchFamily="34" charset="0"/>
                  <a:ea typeface="+mn-ea"/>
                  <a:cs typeface="Times New Roman" pitchFamily="18" charset="0"/>
                </a:rPr>
                <a:t>(превышение расходов бюджета над его доходами)</a:t>
              </a:r>
            </a:p>
          </p:txBody>
        </p:sp>
      </p:grpSp>
      <p:grpSp>
        <p:nvGrpSpPr>
          <p:cNvPr id="12" name="Группа 11"/>
          <p:cNvGrpSpPr/>
          <p:nvPr/>
        </p:nvGrpSpPr>
        <p:grpSpPr>
          <a:xfrm>
            <a:off x="2839887" y="5186368"/>
            <a:ext cx="5374143" cy="1159056"/>
            <a:chOff x="3825219" y="5538804"/>
            <a:chExt cx="5374143" cy="1159056"/>
          </a:xfrm>
        </p:grpSpPr>
        <p:sp>
          <p:nvSpPr>
            <p:cNvPr id="14" name="Прямоугольник с двумя скругленными соседними углами 13"/>
            <p:cNvSpPr/>
            <p:nvPr/>
          </p:nvSpPr>
          <p:spPr>
            <a:xfrm rot="5400000">
              <a:off x="5980163" y="3478661"/>
              <a:ext cx="1159056" cy="5279342"/>
            </a:xfrm>
            <a:prstGeom prst="round2SameRect">
              <a:avLst/>
            </a:prstGeom>
            <a:solidFill>
              <a:schemeClr val="bg1">
                <a:lumMod val="65000"/>
                <a:alpha val="90000"/>
              </a:schemeClr>
            </a:solidFill>
            <a:ln w="19050" cap="flat" cmpd="sng" algn="ctr">
              <a:solidFill>
                <a:srgbClr val="8064A2">
                  <a:tint val="40000"/>
                  <a:alpha val="9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5" name="Прямоугольник 14"/>
            <p:cNvSpPr/>
            <p:nvPr/>
          </p:nvSpPr>
          <p:spPr>
            <a:xfrm>
              <a:off x="3825219" y="5610660"/>
              <a:ext cx="5222762" cy="10458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marR="0" lvl="0" indent="0" algn="just" defTabSz="914400" rtl="0" eaLnBrk="1" fontAlgn="auto" latinLnBrk="0" hangingPunct="1">
                <a:lnSpc>
                  <a:spcPct val="100000"/>
                </a:lnSpc>
                <a:spcBef>
                  <a:spcPct val="0"/>
                </a:spcBef>
                <a:spcAft>
                  <a:spcPts val="0"/>
                </a:spcAft>
                <a:buClrTx/>
                <a:buSzTx/>
                <a:buFontTx/>
                <a:buChar char="••"/>
                <a:tabLst/>
                <a:defRPr/>
              </a:pPr>
              <a:r>
                <a:rPr kumimoji="0" lang="ru-RU" sz="1500" b="1" i="0" u="none" strike="noStrike" kern="1200" cap="none" normalizeH="0" baseline="0" dirty="0" smtClean="0">
                  <a:ln/>
                  <a:solidFill>
                    <a:schemeClr val="tx1"/>
                  </a:solidFill>
                  <a:effectLst/>
                  <a:latin typeface="Lucida Sans Unicode"/>
                  <a:ea typeface="+mn-ea"/>
                  <a:cs typeface="Times New Roman" pitchFamily="18" charset="0"/>
                </a:rPr>
                <a:t> 2024- 142,5 тыс. руб.</a:t>
              </a:r>
              <a:endParaRPr kumimoji="0" lang="ru-RU" sz="1500" b="1" i="0" u="none" strike="noStrike" kern="1200" cap="none" normalizeH="0" baseline="0" dirty="0" smtClean="0">
                <a:ln/>
                <a:solidFill>
                  <a:schemeClr val="tx1"/>
                </a:solidFill>
                <a:effectLst/>
                <a:latin typeface="Arial" pitchFamily="34" charset="0"/>
                <a:ea typeface="+mn-ea"/>
                <a:cs typeface="Arial" pitchFamily="34" charset="0"/>
              </a:endParaRPr>
            </a:p>
            <a:p>
              <a:pPr marL="171450" lvl="1" indent="-171450" algn="l" defTabSz="800100" rtl="0">
                <a:lnSpc>
                  <a:spcPct val="90000"/>
                </a:lnSpc>
                <a:spcBef>
                  <a:spcPct val="0"/>
                </a:spcBef>
                <a:spcAft>
                  <a:spcPct val="15000"/>
                </a:spcAft>
                <a:buChar char="••"/>
              </a:pPr>
              <a:r>
                <a:rPr kumimoji="0" lang="ru-RU" sz="1500" b="1" i="0" u="none" strike="noStrike" kern="1200" cap="none" normalizeH="0" baseline="0" dirty="0" smtClean="0">
                  <a:ln/>
                  <a:solidFill>
                    <a:schemeClr val="tx1"/>
                  </a:solidFill>
                  <a:effectLst/>
                  <a:latin typeface="Lucida Sans Unicode"/>
                  <a:ea typeface="+mn-ea"/>
                  <a:cs typeface="Arial" pitchFamily="34" charset="0"/>
                </a:rPr>
                <a:t>2025- 151,6 тыс. руб.</a:t>
              </a:r>
            </a:p>
            <a:p>
              <a:pPr marL="171450" lvl="1" indent="-171450" algn="l" defTabSz="800100" rtl="0">
                <a:lnSpc>
                  <a:spcPct val="90000"/>
                </a:lnSpc>
                <a:spcBef>
                  <a:spcPct val="0"/>
                </a:spcBef>
                <a:spcAft>
                  <a:spcPct val="15000"/>
                </a:spcAft>
                <a:buChar char="••"/>
              </a:pPr>
              <a:r>
                <a:rPr kumimoji="0" lang="ru-RU" sz="1500" b="1" i="0" u="none" strike="noStrike" kern="1200" cap="none" normalizeH="0" baseline="0" dirty="0" smtClean="0">
                  <a:ln/>
                  <a:solidFill>
                    <a:schemeClr val="tx1"/>
                  </a:solidFill>
                  <a:effectLst/>
                  <a:latin typeface="Lucida Sans Unicode"/>
                  <a:ea typeface="+mn-ea"/>
                  <a:cs typeface="Arial" pitchFamily="34" charset="0"/>
                </a:rPr>
                <a:t>2026- 160,2 тыс. руб.</a:t>
              </a:r>
            </a:p>
          </p:txBody>
        </p:sp>
      </p:grpSp>
      <p:pic>
        <p:nvPicPr>
          <p:cNvPr id="13"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209476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1368152"/>
          </a:xfrm>
        </p:spPr>
        <p:txBody>
          <a:bodyPr/>
          <a:lstStyle/>
          <a:p>
            <a:pPr algn="ctr"/>
            <a:r>
              <a:rPr lang="ru-RU" sz="2000" b="1" dirty="0"/>
              <a:t>ДОХОДЫ  БЮДЖЕТА </a:t>
            </a:r>
            <a:r>
              <a:rPr lang="ru-RU" sz="2000" b="1" dirty="0" smtClean="0"/>
              <a:t>МУНИЦИПАЛЬНОГО </a:t>
            </a:r>
            <a:r>
              <a:rPr lang="ru-RU" sz="2000" b="1" dirty="0"/>
              <a:t>ОБРАЗОВАНИЯ </a:t>
            </a:r>
            <a:r>
              <a:rPr lang="ru-RU" sz="2000" b="1" dirty="0" smtClean="0"/>
              <a:t>МУНИЦИПАЛЬНЫЙ </a:t>
            </a:r>
            <a:r>
              <a:rPr lang="ru-RU" sz="2000" b="1" dirty="0"/>
              <a:t>ОКРУГ  </a:t>
            </a:r>
            <a:r>
              <a:rPr lang="ru-RU" sz="2000" b="1" dirty="0" err="1" smtClean="0"/>
              <a:t>Ржевка</a:t>
            </a:r>
            <a:r>
              <a:rPr lang="ru-RU" sz="2000" b="1" dirty="0" smtClean="0"/>
              <a:t> на 2024 год и на плановый период 2025 </a:t>
            </a:r>
            <a:r>
              <a:rPr lang="ru-RU" sz="2000" b="1" dirty="0"/>
              <a:t>И </a:t>
            </a:r>
            <a:r>
              <a:rPr lang="ru-RU" sz="2000" b="1" dirty="0" smtClean="0"/>
              <a:t>2026 годов</a:t>
            </a: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1" name="Объект 4"/>
          <p:cNvGraphicFramePr>
            <a:graphicFrameLocks/>
          </p:cNvGraphicFramePr>
          <p:nvPr>
            <p:extLst>
              <p:ext uri="{D42A27DB-BD31-4B8C-83A1-F6EECF244321}">
                <p14:modId xmlns:p14="http://schemas.microsoft.com/office/powerpoint/2010/main" val="2744257485"/>
              </p:ext>
            </p:extLst>
          </p:nvPr>
        </p:nvGraphicFramePr>
        <p:xfrm>
          <a:off x="457200" y="1621470"/>
          <a:ext cx="7715200" cy="4535760"/>
        </p:xfrm>
        <a:graphic>
          <a:graphicData uri="http://schemas.openxmlformats.org/drawingml/2006/table">
            <a:tbl>
              <a:tblPr firstRow="1" bandRow="1">
                <a:tableStyleId>{5C22544A-7EE6-4342-B048-85BDC9FD1C3A}</a:tableStyleId>
              </a:tblPr>
              <a:tblGrid>
                <a:gridCol w="4402832">
                  <a:extLst>
                    <a:ext uri="{9D8B030D-6E8A-4147-A177-3AD203B41FA5}">
                      <a16:colId xmlns:a16="http://schemas.microsoft.com/office/drawing/2014/main" val="20000"/>
                    </a:ext>
                  </a:extLst>
                </a:gridCol>
                <a:gridCol w="1197448">
                  <a:extLst>
                    <a:ext uri="{9D8B030D-6E8A-4147-A177-3AD203B41FA5}">
                      <a16:colId xmlns:a16="http://schemas.microsoft.com/office/drawing/2014/main" val="20001"/>
                    </a:ext>
                  </a:extLst>
                </a:gridCol>
                <a:gridCol w="1034800">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tblGrid>
              <a:tr h="511386">
                <a:tc>
                  <a:txBody>
                    <a:bodyPr/>
                    <a:lstStyle/>
                    <a:p>
                      <a:pPr algn="ctr">
                        <a:spcBef>
                          <a:spcPts val="600"/>
                        </a:spcBef>
                      </a:pPr>
                      <a:endParaRPr lang="ru-RU" sz="1600" dirty="0" smtClean="0">
                        <a:solidFill>
                          <a:srgbClr val="002060"/>
                        </a:solidFill>
                        <a:latin typeface="Times New Roman" panose="02020603050405020304" pitchFamily="18" charset="0"/>
                        <a:cs typeface="Times New Roman" panose="02020603050405020304" pitchFamily="18" charset="0"/>
                      </a:endParaRPr>
                    </a:p>
                    <a:p>
                      <a:pPr algn="ctr">
                        <a:spcBef>
                          <a:spcPts val="600"/>
                        </a:spcBef>
                      </a:pPr>
                      <a:r>
                        <a:rPr lang="ru-RU" sz="1600" dirty="0" smtClean="0">
                          <a:solidFill>
                            <a:srgbClr val="002060"/>
                          </a:solidFill>
                          <a:latin typeface="Times New Roman" panose="02020603050405020304" pitchFamily="18" charset="0"/>
                          <a:cs typeface="Times New Roman" panose="02020603050405020304" pitchFamily="18" charset="0"/>
                        </a:rPr>
                        <a:t>Наименование источника доходов</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dirty="0" smtClean="0">
                          <a:solidFill>
                            <a:srgbClr val="002060"/>
                          </a:solidFill>
                          <a:latin typeface="Times New Roman" panose="02020603050405020304" pitchFamily="18" charset="0"/>
                          <a:cs typeface="Times New Roman" panose="02020603050405020304" pitchFamily="18" charset="0"/>
                        </a:rPr>
                        <a:t>2024</a:t>
                      </a:r>
                      <a:r>
                        <a:rPr lang="ru-RU" sz="1600" baseline="0" dirty="0" smtClean="0">
                          <a:solidFill>
                            <a:srgbClr val="002060"/>
                          </a:solidFill>
                          <a:latin typeface="Times New Roman" panose="02020603050405020304" pitchFamily="18" charset="0"/>
                          <a:cs typeface="Times New Roman" panose="02020603050405020304" pitchFamily="18" charset="0"/>
                        </a:rPr>
                        <a:t> год</a:t>
                      </a:r>
                      <a:endParaRPr lang="ru-RU" sz="1600" dirty="0" smtClean="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smtClean="0">
                          <a:solidFill>
                            <a:srgbClr val="002060"/>
                          </a:solidFill>
                          <a:latin typeface="Times New Roman" panose="02020603050405020304" pitchFamily="18" charset="0"/>
                          <a:cs typeface="Times New Roman" panose="02020603050405020304" pitchFamily="18" charset="0"/>
                        </a:rPr>
                        <a:t>2025</a:t>
                      </a:r>
                      <a:r>
                        <a:rPr lang="ru-RU" sz="1600" baseline="0" dirty="0" smtClean="0">
                          <a:solidFill>
                            <a:srgbClr val="002060"/>
                          </a:solidFill>
                          <a:latin typeface="Times New Roman" panose="02020603050405020304" pitchFamily="18" charset="0"/>
                          <a:cs typeface="Times New Roman" panose="02020603050405020304" pitchFamily="18" charset="0"/>
                        </a:rPr>
                        <a:t> год</a:t>
                      </a:r>
                      <a:endParaRPr lang="ru-RU" sz="1600" dirty="0" smtClean="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smtClean="0">
                          <a:solidFill>
                            <a:srgbClr val="002060"/>
                          </a:solidFill>
                          <a:latin typeface="Times New Roman" panose="02020603050405020304" pitchFamily="18" charset="0"/>
                          <a:cs typeface="Times New Roman" panose="02020603050405020304" pitchFamily="18" charset="0"/>
                        </a:rPr>
                        <a:t>2026</a:t>
                      </a:r>
                      <a:r>
                        <a:rPr lang="ru-RU" sz="1600" baseline="0" dirty="0" smtClean="0">
                          <a:solidFill>
                            <a:srgbClr val="002060"/>
                          </a:solidFill>
                          <a:latin typeface="Times New Roman" panose="02020603050405020304" pitchFamily="18" charset="0"/>
                          <a:cs typeface="Times New Roman" panose="02020603050405020304" pitchFamily="18" charset="0"/>
                        </a:rPr>
                        <a:t>год</a:t>
                      </a:r>
                      <a:endParaRPr lang="ru-RU" sz="1600" dirty="0" smtClean="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32531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6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НАЛОГОВЫЕ  И НЕНАЛОГОВЫЕ ДОХОДЫ, в том числе:</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dirty="0" smtClean="0">
                          <a:ln>
                            <a:noFill/>
                          </a:ln>
                          <a:solidFill>
                            <a:schemeClr val="dk1"/>
                          </a:solidFill>
                          <a:effectLst/>
                          <a:uLnTx/>
                          <a:uFillTx/>
                          <a:latin typeface="Times New Roman" panose="02020603050405020304" pitchFamily="18" charset="0"/>
                          <a:ea typeface="+mn-ea"/>
                          <a:cs typeface="Times New Roman" panose="02020603050405020304" pitchFamily="18" charset="0"/>
                        </a:rPr>
                        <a:t>9866,3</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kern="1200" dirty="0" smtClean="0">
                          <a:solidFill>
                            <a:schemeClr val="dk1"/>
                          </a:solidFill>
                          <a:effectLst/>
                          <a:latin typeface="Times New Roman" panose="02020603050405020304" pitchFamily="18" charset="0"/>
                          <a:ea typeface="+mn-ea"/>
                          <a:cs typeface="Times New Roman" panose="02020603050405020304" pitchFamily="18" charset="0"/>
                        </a:rPr>
                        <a:t>11075,4</a:t>
                      </a:r>
                      <a:r>
                        <a:rPr lang="ru-RU" sz="1600" b="1" dirty="0" smtClean="0">
                          <a:latin typeface="Times New Roman" panose="02020603050405020304" pitchFamily="18" charset="0"/>
                          <a:cs typeface="Times New Roman" panose="02020603050405020304" pitchFamily="18" charset="0"/>
                        </a:rPr>
                        <a:t> </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1" kern="1400" dirty="0" smtClean="0">
                          <a:solidFill>
                            <a:srgbClr val="000000"/>
                          </a:solidFill>
                          <a:effectLst/>
                          <a:latin typeface="Times New Roman" panose="02020603050405020304" pitchFamily="18" charset="0"/>
                          <a:ea typeface="Times New Roman" panose="02020603050405020304" pitchFamily="18" charset="0"/>
                        </a:rPr>
                        <a:t>12030,7</a:t>
                      </a:r>
                      <a:r>
                        <a:rPr lang="ru-RU" sz="1600" b="1" dirty="0" smtClean="0">
                          <a:latin typeface="Times New Roman" panose="02020603050405020304" pitchFamily="18" charset="0"/>
                          <a:cs typeface="Times New Roman" panose="02020603050405020304" pitchFamily="18" charset="0"/>
                        </a:rPr>
                        <a:t> </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1"/>
                  </a:ext>
                </a:extLst>
              </a:tr>
              <a:tr h="290973">
                <a:tc>
                  <a:txBody>
                    <a:bodyPr/>
                    <a:lstStyle/>
                    <a:p>
                      <a:pPr marL="0" marR="0" lvl="0" indent="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Н</a:t>
                      </a:r>
                      <a:r>
                        <a:rPr kumimoji="0" lang="ru-RU" sz="1600" b="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алоги на доходы физических лиц</a:t>
                      </a: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smtClean="0">
                          <a:solidFill>
                            <a:srgbClr val="000000"/>
                          </a:solidFill>
                          <a:effectLst/>
                          <a:latin typeface="Times New Roman" panose="02020603050405020304" pitchFamily="18" charset="0"/>
                          <a:ea typeface="Times New Roman" panose="02020603050405020304" pitchFamily="18" charset="0"/>
                        </a:rPr>
                        <a:t>9746,3</a:t>
                      </a:r>
                      <a:endPar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smtClean="0">
                          <a:solidFill>
                            <a:srgbClr val="000000"/>
                          </a:solidFill>
                          <a:effectLst/>
                          <a:latin typeface="Times New Roman" panose="02020603050405020304" pitchFamily="18" charset="0"/>
                          <a:ea typeface="Times New Roman" panose="02020603050405020304" pitchFamily="18" charset="0"/>
                        </a:rPr>
                        <a:t>10935,4</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smtClean="0">
                          <a:solidFill>
                            <a:srgbClr val="000000"/>
                          </a:solidFill>
                          <a:effectLst/>
                          <a:latin typeface="Times New Roman" panose="02020603050405020304" pitchFamily="18" charset="0"/>
                          <a:ea typeface="Times New Roman" panose="02020603050405020304" pitchFamily="18" charset="0"/>
                        </a:rPr>
                        <a:t>11870,7</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2308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lang="ru-RU" sz="1600" dirty="0" smtClean="0">
                          <a:solidFill>
                            <a:schemeClr val="tx1"/>
                          </a:solidFill>
                          <a:latin typeface="Times New Roman" panose="02020603050405020304" pitchFamily="18" charset="0"/>
                          <a:cs typeface="Times New Roman" panose="02020603050405020304" pitchFamily="18" charset="0"/>
                        </a:rPr>
                        <a:t>ДОХОДЫ ОТ ОКАЗАНИЯ ПЛАТНЫХ УСЛУГ (РАБОТ) И КОМПЕНСАЦИИ ЗАТРАТ ГОСУДАРСТВА</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dirty="0" smtClean="0">
                          <a:latin typeface="Times New Roman" panose="02020603050405020304" pitchFamily="18" charset="0"/>
                          <a:cs typeface="Times New Roman" panose="02020603050405020304" pitchFamily="18" charset="0"/>
                        </a:rPr>
                        <a:t>70,0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80,0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90,0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255581">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lang="ru-RU" sz="1600" dirty="0" smtClean="0">
                          <a:solidFill>
                            <a:schemeClr val="tx1"/>
                          </a:solidFill>
                          <a:latin typeface="Times New Roman" panose="02020603050405020304" pitchFamily="18" charset="0"/>
                          <a:cs typeface="Times New Roman" panose="02020603050405020304" pitchFamily="18" charset="0"/>
                        </a:rPr>
                        <a:t>ШТРАФЫ, САНКЦИИ, ВОЗМЕЩЕНИЕ УЩЕРБА</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50,0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60,0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70,0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r h="2803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БЕЗВОЗМЕЗДНЫЕ ПОСТУПЛЕНИЯ (межбюджетные трансферты), в том числе:</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175050,0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148008,8</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153398,5</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5"/>
                  </a:ext>
                </a:extLst>
              </a:tr>
              <a:tr h="377440">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Дотации на выравнивание бюджетной обеспеченности</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smtClean="0">
                          <a:solidFill>
                            <a:srgbClr val="000000"/>
                          </a:solidFill>
                          <a:effectLst/>
                          <a:latin typeface="Times New Roman" panose="02020603050405020304" pitchFamily="18" charset="0"/>
                          <a:ea typeface="Times New Roman" panose="02020603050405020304" pitchFamily="18" charset="0"/>
                        </a:rPr>
                        <a:t>123560,9</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smtClean="0">
                          <a:solidFill>
                            <a:srgbClr val="000000"/>
                          </a:solidFill>
                          <a:effectLst/>
                          <a:latin typeface="Times New Roman" panose="02020603050405020304" pitchFamily="18" charset="0"/>
                          <a:ea typeface="Times New Roman" panose="02020603050405020304" pitchFamily="18" charset="0"/>
                        </a:rPr>
                        <a:t>127899,1</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smtClean="0">
                          <a:solidFill>
                            <a:srgbClr val="000000"/>
                          </a:solidFill>
                          <a:effectLst/>
                          <a:latin typeface="Times New Roman" panose="02020603050405020304" pitchFamily="18" charset="0"/>
                          <a:ea typeface="Times New Roman" panose="02020603050405020304" pitchFamily="18" charset="0"/>
                        </a:rPr>
                        <a:t>132486,2</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r h="377440">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Субвенции бюджетам субъектов РФ</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smtClean="0">
                          <a:solidFill>
                            <a:srgbClr val="000000"/>
                          </a:solidFill>
                          <a:effectLst/>
                          <a:latin typeface="Times New Roman" panose="02020603050405020304" pitchFamily="18" charset="0"/>
                          <a:ea typeface="Times New Roman" panose="02020603050405020304" pitchFamily="18" charset="0"/>
                        </a:rPr>
                        <a:t>19306,5</a:t>
                      </a:r>
                      <a:endPar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smtClean="0">
                          <a:solidFill>
                            <a:srgbClr val="000000"/>
                          </a:solidFill>
                          <a:effectLst/>
                          <a:latin typeface="Times New Roman" panose="02020603050405020304" pitchFamily="18" charset="0"/>
                          <a:ea typeface="Times New Roman" panose="02020603050405020304" pitchFamily="18" charset="0"/>
                        </a:rPr>
                        <a:t>20109,7</a:t>
                      </a:r>
                      <a:endPar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smtClean="0">
                          <a:solidFill>
                            <a:srgbClr val="000000"/>
                          </a:solidFill>
                          <a:effectLst/>
                          <a:latin typeface="Times New Roman" panose="02020603050405020304" pitchFamily="18" charset="0"/>
                          <a:ea typeface="Times New Roman" panose="02020603050405020304" pitchFamily="18" charset="0"/>
                        </a:rPr>
                        <a:t>20912,3</a:t>
                      </a:r>
                      <a:endPar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7"/>
                  </a:ext>
                </a:extLst>
              </a:tr>
              <a:tr h="3940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ВСЕГО ДОХОДОВ:</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anchorCtr="1"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184916,3</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159084,2</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smtClean="0">
                          <a:solidFill>
                            <a:srgbClr val="000000"/>
                          </a:solidFill>
                          <a:effectLst/>
                          <a:latin typeface="Times New Roman" panose="02020603050405020304" pitchFamily="18" charset="0"/>
                          <a:ea typeface="Times New Roman" panose="02020603050405020304" pitchFamily="18" charset="0"/>
                        </a:rPr>
                        <a:t>165429,2</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extLst>
                  <a:ext uri="{0D108BD9-81ED-4DB2-BD59-A6C34878D82A}">
                    <a16:rowId xmlns:a16="http://schemas.microsoft.com/office/drawing/2014/main" val="10008"/>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187584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1368152"/>
          </a:xfrm>
        </p:spPr>
        <p:txBody>
          <a:bodyPr/>
          <a:lstStyle/>
          <a:p>
            <a:pPr algn="ctr"/>
            <a:r>
              <a:rPr lang="ru-RU" sz="2000" b="1" dirty="0" smtClean="0"/>
              <a:t>РАСХОДЫ  </a:t>
            </a:r>
            <a:r>
              <a:rPr lang="ru-RU" sz="2000" b="1" dirty="0"/>
              <a:t>БЮДЖЕТА </a:t>
            </a:r>
            <a:r>
              <a:rPr lang="ru-RU" sz="2000" b="1" dirty="0" smtClean="0"/>
              <a:t>МУНИЦИПАЛЬНОГО </a:t>
            </a:r>
            <a:r>
              <a:rPr lang="ru-RU" sz="2000" b="1" dirty="0"/>
              <a:t>ОБРАЗОВАНИЯ </a:t>
            </a:r>
            <a:r>
              <a:rPr lang="ru-RU" sz="2000" b="1" dirty="0" smtClean="0"/>
              <a:t>МУНИЦИПАЛЬНЫЙ </a:t>
            </a:r>
            <a:r>
              <a:rPr lang="ru-RU" sz="2000" b="1" dirty="0"/>
              <a:t>ОКРУГ  </a:t>
            </a:r>
            <a:r>
              <a:rPr lang="ru-RU" sz="2000" b="1" dirty="0" err="1" smtClean="0"/>
              <a:t>Ржевка</a:t>
            </a:r>
            <a:r>
              <a:rPr lang="ru-RU" sz="2000" b="1" dirty="0" smtClean="0"/>
              <a:t> </a:t>
            </a:r>
            <a:br>
              <a:rPr lang="ru-RU" sz="2000" b="1" dirty="0" smtClean="0"/>
            </a:br>
            <a:r>
              <a:rPr lang="ru-RU" sz="2000" b="1" dirty="0" smtClean="0"/>
              <a:t>на 2024 год и на плановый период 2025 </a:t>
            </a:r>
            <a:r>
              <a:rPr lang="ru-RU" sz="2000" b="1" dirty="0"/>
              <a:t>И </a:t>
            </a:r>
            <a:r>
              <a:rPr lang="ru-RU" sz="2000" b="1" dirty="0" smtClean="0"/>
              <a:t>2026 годов</a:t>
            </a:r>
            <a:r>
              <a:rPr lang="en-US" sz="2000" b="1" dirty="0" smtClean="0"/>
              <a:t/>
            </a:r>
            <a:br>
              <a:rPr lang="en-US" sz="2000" b="1" dirty="0" smtClean="0"/>
            </a:b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4218683439"/>
              </p:ext>
            </p:extLst>
          </p:nvPr>
        </p:nvGraphicFramePr>
        <p:xfrm>
          <a:off x="323528" y="1740314"/>
          <a:ext cx="7839136" cy="3313069"/>
        </p:xfrm>
        <a:graphic>
          <a:graphicData uri="http://schemas.openxmlformats.org/drawingml/2006/table">
            <a:tbl>
              <a:tblPr>
                <a:tableStyleId>{5DA37D80-6434-44D0-A028-1B22A696006F}</a:tableStyleId>
              </a:tblPr>
              <a:tblGrid>
                <a:gridCol w="469944">
                  <a:extLst>
                    <a:ext uri="{9D8B030D-6E8A-4147-A177-3AD203B41FA5}">
                      <a16:colId xmlns:a16="http://schemas.microsoft.com/office/drawing/2014/main" val="20000"/>
                    </a:ext>
                  </a:extLst>
                </a:gridCol>
                <a:gridCol w="47048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tblGrid>
              <a:tr h="503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показателя</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4</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solidFill>
                      <a:schemeClr val="accent1">
                        <a:hueOff val="0"/>
                        <a:satOff val="0"/>
                        <a:lumOff val="0"/>
                      </a:schemeClr>
                    </a:solidFill>
                  </a:tcPr>
                </a:tc>
                <a:extLst>
                  <a:ext uri="{0D108BD9-81ED-4DB2-BD59-A6C34878D82A}">
                    <a16:rowId xmlns:a16="http://schemas.microsoft.com/office/drawing/2014/main" val="10000"/>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1</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ОБЩЕГОСУДАРСТВЕННЫЕ ВОПРОСЫ</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kern="1400" dirty="0" smtClean="0">
                          <a:solidFill>
                            <a:srgbClr val="000000"/>
                          </a:solidFill>
                          <a:effectLst/>
                          <a:latin typeface="Times New Roman" panose="02020603050405020304" pitchFamily="18" charset="0"/>
                          <a:ea typeface="Times New Roman" panose="02020603050405020304" pitchFamily="18" charset="0"/>
                        </a:rPr>
                        <a:t>4</a:t>
                      </a:r>
                      <a:r>
                        <a:rPr lang="en-US" sz="1600" b="1" kern="1400" dirty="0" smtClean="0">
                          <a:solidFill>
                            <a:srgbClr val="000000"/>
                          </a:solidFill>
                          <a:effectLst/>
                          <a:latin typeface="Times New Roman" panose="02020603050405020304" pitchFamily="18" charset="0"/>
                          <a:ea typeface="Times New Roman" panose="02020603050405020304" pitchFamily="18" charset="0"/>
                        </a:rPr>
                        <a:t>2117</a:t>
                      </a:r>
                      <a:r>
                        <a:rPr lang="ru-RU" sz="1600" b="1" kern="1400" dirty="0" smtClean="0">
                          <a:solidFill>
                            <a:srgbClr val="000000"/>
                          </a:solidFill>
                          <a:effectLst/>
                          <a:latin typeface="Times New Roman" panose="02020603050405020304" pitchFamily="18" charset="0"/>
                          <a:ea typeface="Times New Roman" panose="02020603050405020304" pitchFamily="18" charset="0"/>
                        </a:rPr>
                        <a:t>,</a:t>
                      </a:r>
                      <a:r>
                        <a:rPr lang="en-US" sz="1600" b="1" kern="1400" dirty="0" smtClean="0">
                          <a:solidFill>
                            <a:srgbClr val="000000"/>
                          </a:solidFill>
                          <a:effectLst/>
                          <a:latin typeface="Times New Roman" panose="02020603050405020304" pitchFamily="18" charset="0"/>
                          <a:ea typeface="Times New Roman" panose="02020603050405020304" pitchFamily="18" charset="0"/>
                        </a:rPr>
                        <a:t>7</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600" b="1" kern="1400" dirty="0" smtClean="0">
                          <a:solidFill>
                            <a:srgbClr val="000000"/>
                          </a:solidFill>
                          <a:effectLst/>
                          <a:latin typeface="Times New Roman" panose="02020603050405020304" pitchFamily="18" charset="0"/>
                          <a:ea typeface="Times New Roman" panose="02020603050405020304" pitchFamily="18" charset="0"/>
                        </a:rPr>
                        <a:t>43830,7</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kern="1400" dirty="0" smtClean="0">
                          <a:solidFill>
                            <a:srgbClr val="000000"/>
                          </a:solidFill>
                          <a:effectLst/>
                          <a:latin typeface="Times New Roman" panose="02020603050405020304" pitchFamily="18" charset="0"/>
                          <a:ea typeface="Times New Roman" panose="02020603050405020304" pitchFamily="18" charset="0"/>
                        </a:rPr>
                        <a:t>45</a:t>
                      </a:r>
                      <a:r>
                        <a:rPr lang="en-US" sz="1600" b="1" kern="1400" dirty="0" smtClean="0">
                          <a:solidFill>
                            <a:srgbClr val="000000"/>
                          </a:solidFill>
                          <a:effectLst/>
                          <a:latin typeface="Times New Roman" panose="02020603050405020304" pitchFamily="18" charset="0"/>
                          <a:ea typeface="Times New Roman" panose="02020603050405020304" pitchFamily="18" charset="0"/>
                        </a:rPr>
                        <a:t>520</a:t>
                      </a:r>
                      <a:r>
                        <a:rPr lang="ru-RU" sz="1600" b="1" kern="1400" dirty="0" smtClean="0">
                          <a:solidFill>
                            <a:srgbClr val="000000"/>
                          </a:solidFill>
                          <a:effectLst/>
                          <a:latin typeface="Times New Roman" panose="02020603050405020304" pitchFamily="18" charset="0"/>
                          <a:ea typeface="Times New Roman" panose="02020603050405020304" pitchFamily="18" charset="0"/>
                        </a:rPr>
                        <a:t>,</a:t>
                      </a:r>
                      <a:r>
                        <a:rPr lang="en-US" sz="1600" b="1" kern="1400" dirty="0" smtClean="0">
                          <a:solidFill>
                            <a:srgbClr val="000000"/>
                          </a:solidFill>
                          <a:effectLst/>
                          <a:latin typeface="Times New Roman" panose="02020603050405020304" pitchFamily="18" charset="0"/>
                          <a:ea typeface="Times New Roman" panose="02020603050405020304" pitchFamily="18" charset="0"/>
                        </a:rPr>
                        <a:t>4</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1"/>
                  </a:ext>
                </a:extLst>
              </a:tr>
              <a:tr h="4853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НАЦИОНАЛЬНАЯ БЕЗОПАСНОСТЬ И ПРАВООХРАНИТЕЛЬНАЯ ДЕЯТЕЛЬНОСТЬ</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200,0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210,0</a:t>
                      </a: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220,0</a:t>
                      </a: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6"/>
                  </a:ext>
                </a:extLst>
              </a:tr>
              <a:tr h="7280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2.1</a:t>
                      </a: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Защита и действия в чрезвычайных ситуациях, а также способы защиты от опасностей, возникающих при ведении военных действий или в следствии этих действий</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200,0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210,0</a:t>
                      </a: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220,0</a:t>
                      </a:r>
                    </a:p>
                  </a:txBody>
                  <a:tcPr marL="0" marR="0" marT="0" marB="0" anchor="ctr" horzOverflow="overflow"/>
                </a:tc>
                <a:extLst>
                  <a:ext uri="{0D108BD9-81ED-4DB2-BD59-A6C34878D82A}">
                    <a16:rowId xmlns:a16="http://schemas.microsoft.com/office/drawing/2014/main" val="10007"/>
                  </a:ext>
                </a:extLst>
              </a:tr>
              <a:tr h="3708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3</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НАЦИОНАЛЬНАЯ ЭКОНОМИКА</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460,0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480,0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500,0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8"/>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3.1</a:t>
                      </a: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rPr>
                        <a:t>Общеэкономические вопросы</a:t>
                      </a:r>
                      <a:endParaRPr kumimoji="0" lang="ru-RU" sz="1600" b="0" i="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460,0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480,0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500,0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extLst>
                  <a:ext uri="{0D108BD9-81ED-4DB2-BD59-A6C34878D82A}">
                    <a16:rowId xmlns:a16="http://schemas.microsoft.com/office/drawing/2014/main" val="10009"/>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4</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ЖИЛИЩНО-КОММУНАЛЬНОЕ ХОЗЯЙСТВО</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kern="1400" dirty="0" smtClean="0">
                          <a:solidFill>
                            <a:srgbClr val="000000"/>
                          </a:solidFill>
                          <a:effectLst/>
                          <a:latin typeface="Times New Roman" panose="02020603050405020304" pitchFamily="18" charset="0"/>
                          <a:ea typeface="Times New Roman" panose="02020603050405020304" pitchFamily="18" charset="0"/>
                        </a:rPr>
                        <a:t>81599,2</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51615,9 </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53833,2</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11"/>
                  </a:ext>
                </a:extLst>
              </a:tr>
              <a:tr h="1715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4.1</a:t>
                      </a: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Благоустройство</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81599,2</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51615,9</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53833,2</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extLst>
                  <a:ext uri="{0D108BD9-81ED-4DB2-BD59-A6C34878D82A}">
                    <a16:rowId xmlns:a16="http://schemas.microsoft.com/office/drawing/2014/main" val="10012"/>
                  </a:ext>
                </a:extLst>
              </a:tr>
            </a:tbl>
          </a:graphicData>
        </a:graphic>
      </p:graphicFrame>
      <p:pic>
        <p:nvPicPr>
          <p:cNvPr id="9"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27701173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420106"/>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504055"/>
          </a:xfrm>
        </p:spPr>
        <p:txBody>
          <a:bodyPr/>
          <a:lstStyle/>
          <a:p>
            <a:pPr algn="ctr"/>
            <a:r>
              <a:rPr lang="ru-RU" sz="2000" b="1" dirty="0"/>
              <a:t/>
            </a:r>
            <a:br>
              <a:rPr lang="ru-RU" sz="2000" b="1" dirty="0"/>
            </a:b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Таблица 9"/>
          <p:cNvGraphicFramePr>
            <a:graphicFrameLocks noGrp="1"/>
          </p:cNvGraphicFramePr>
          <p:nvPr>
            <p:extLst>
              <p:ext uri="{D42A27DB-BD31-4B8C-83A1-F6EECF244321}">
                <p14:modId xmlns:p14="http://schemas.microsoft.com/office/powerpoint/2010/main" val="2670165989"/>
              </p:ext>
            </p:extLst>
          </p:nvPr>
        </p:nvGraphicFramePr>
        <p:xfrm>
          <a:off x="251520" y="1412778"/>
          <a:ext cx="7992888" cy="4424993"/>
        </p:xfrm>
        <a:graphic>
          <a:graphicData uri="http://schemas.openxmlformats.org/drawingml/2006/table">
            <a:tbl>
              <a:tblPr>
                <a:tableStyleId>{5DA37D80-6434-44D0-A028-1B22A696006F}</a:tableStyleId>
              </a:tblPr>
              <a:tblGrid>
                <a:gridCol w="470474">
                  <a:extLst>
                    <a:ext uri="{9D8B030D-6E8A-4147-A177-3AD203B41FA5}">
                      <a16:colId xmlns:a16="http://schemas.microsoft.com/office/drawing/2014/main" val="20000"/>
                    </a:ext>
                  </a:extLst>
                </a:gridCol>
                <a:gridCol w="493012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tblGrid>
              <a:tr h="4320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показателя</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4</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solidFill>
                      <a:schemeClr val="accent1"/>
                    </a:solidFill>
                  </a:tcPr>
                </a:tc>
                <a:extLst>
                  <a:ext uri="{0D108BD9-81ED-4DB2-BD59-A6C34878D82A}">
                    <a16:rowId xmlns:a16="http://schemas.microsoft.com/office/drawing/2014/main" val="10000"/>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ОБРАЗОВАНИЕ</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3015,0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86</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157</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03"/>
                  </a:ext>
                </a:extLst>
              </a:tr>
              <a:tr h="45052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Проф. подготовка, переподготовка и повышение квалификации</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25,0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4"/>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5.2</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Другие вопросы в области образования</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2990,0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5"/>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6</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КУЛЬТУРА И КИНЕМАТОГРАФИЯ </a:t>
                      </a: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39500,0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3760</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354</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06"/>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Культура</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39500,0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37600,0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35450</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7"/>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СОЦИАЛЬНАЯ ПОЛИТИКА</a:t>
                      </a: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16856,9</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175</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58</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182</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58</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08"/>
                  </a:ext>
                </a:extLst>
              </a:tr>
              <a:tr h="314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Социальное обеспечение населения</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1456,2</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577</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9"/>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7.2</a:t>
                      </a:r>
                    </a:p>
                  </a:txBody>
                  <a:tcPr marL="54429" marR="54429" marT="0" marB="0"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Охрана семьи и детства</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15400,7</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noFill/>
                  </a:tcP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041</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681</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0010"/>
                  </a:ext>
                </a:extLst>
              </a:tr>
              <a:tr h="2900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8</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ФИЗИЧЕСКАЯ КУЛЬТУРА И СПОРТ</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315,0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11"/>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Массовый спорт</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315,0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12"/>
                  </a:ext>
                </a:extLst>
              </a:tr>
              <a:tr h="326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9</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СРЕДСТВА МАССОВОЙ ИНФОРМАЦИИ</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1000,0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104</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1080</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13"/>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Периодическая печать и издательства</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1000,0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noFill/>
                  </a:tcPr>
                </a:tc>
                <a:tc>
                  <a:txBody>
                    <a:bodyPr/>
                    <a:lstStyle/>
                    <a:p>
                      <a:pPr marL="0" algn="ctr" defTabSz="914400" rtl="0" eaLnBrk="1" fontAlgn="base" latinLnBrk="0" hangingPunct="1">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104</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tc>
                  <a:txBody>
                    <a:bodyPr/>
                    <a:lstStyle/>
                    <a:p>
                      <a:pPr marL="0" algn="ctr" defTabSz="914400" rtl="0" eaLnBrk="1" fontAlgn="base" latinLnBrk="0" hangingPunct="1">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108</a:t>
                      </a: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0014"/>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ИТОГО РАСХОДОВ:</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60000"/>
                        <a:lumOff val="40000"/>
                      </a:schemeClr>
                    </a:solidFill>
                  </a:tcPr>
                </a:tc>
                <a:tc>
                  <a:txBody>
                    <a:bodyPr/>
                    <a:lstStyle/>
                    <a:p>
                      <a:pPr algn="ctr" fontAlgn="base">
                        <a:lnSpc>
                          <a:spcPct val="107000"/>
                        </a:lnSpc>
                        <a:spcAft>
                          <a:spcPts val="0"/>
                        </a:spcAft>
                      </a:pPr>
                      <a:r>
                        <a:rPr lang="en-US" sz="1600" b="1" kern="1400" dirty="0" smtClean="0">
                          <a:solidFill>
                            <a:srgbClr val="000000"/>
                          </a:solidFill>
                          <a:effectLst/>
                          <a:latin typeface="Times New Roman" panose="02020603050405020304" pitchFamily="18" charset="0"/>
                          <a:ea typeface="Times New Roman" panose="02020603050405020304" pitchFamily="18" charset="0"/>
                        </a:rPr>
                        <a:t>185058,8</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60000"/>
                        <a:lumOff val="4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5735</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60000"/>
                        <a:lumOff val="4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8339</a:t>
                      </a: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60000"/>
                        <a:lumOff val="40000"/>
                      </a:schemeClr>
                    </a:solidFill>
                  </a:tcPr>
                </a:tc>
                <a:extLst>
                  <a:ext uri="{0D108BD9-81ED-4DB2-BD59-A6C34878D82A}">
                    <a16:rowId xmlns:a16="http://schemas.microsoft.com/office/drawing/2014/main" val="10016"/>
                  </a:ext>
                </a:extLst>
              </a:tr>
            </a:tbl>
          </a:graphicData>
        </a:graphic>
      </p:graphicFrame>
      <p:pic>
        <p:nvPicPr>
          <p:cNvPr id="7"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2334332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smtClean="0"/>
              <a:t>Расходы на решение вопросов местного значения </a:t>
            </a:r>
            <a:br>
              <a:rPr lang="ru-RU" sz="2000" b="1" dirty="0" smtClean="0"/>
            </a:br>
            <a:r>
              <a:rPr lang="ru-RU" sz="2000" b="1" dirty="0" smtClean="0"/>
              <a:t>(Муниципальные программы)</a:t>
            </a: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3925076945"/>
              </p:ext>
            </p:extLst>
          </p:nvPr>
        </p:nvGraphicFramePr>
        <p:xfrm>
          <a:off x="179512" y="1268760"/>
          <a:ext cx="7992889" cy="4625204"/>
        </p:xfrm>
        <a:graphic>
          <a:graphicData uri="http://schemas.openxmlformats.org/drawingml/2006/table">
            <a:tbl>
              <a:tblPr firstRow="1" bandRow="1">
                <a:tableStyleId>{5C22544A-7EE6-4342-B048-85BDC9FD1C3A}</a:tableStyleId>
              </a:tblPr>
              <a:tblGrid>
                <a:gridCol w="337048">
                  <a:extLst>
                    <a:ext uri="{9D8B030D-6E8A-4147-A177-3AD203B41FA5}">
                      <a16:colId xmlns:a16="http://schemas.microsoft.com/office/drawing/2014/main" val="20000"/>
                    </a:ext>
                  </a:extLst>
                </a:gridCol>
                <a:gridCol w="4847529">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tblGrid>
              <a:tr h="3773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2024 г.</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2025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2026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985784">
                <a:tc>
                  <a:txBody>
                    <a:bodyPr/>
                    <a:lstStyle/>
                    <a:p>
                      <a:pPr algn="ctr"/>
                      <a:r>
                        <a:rPr lang="ru-RU" sz="1600" b="0" dirty="0" smtClean="0">
                          <a:latin typeface="Times New Roman" panose="02020603050405020304" pitchFamily="18" charset="0"/>
                          <a:cs typeface="Times New Roman" panose="02020603050405020304" pitchFamily="18" charset="0"/>
                        </a:rPr>
                        <a:t>1</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проведению подготовки и обучению неработающего населения способам защиты и действиям в чрезвычайных ситуациях, а также способам защиты от опасностей, возникающих при ведении военных действий или вследствие этих действий </a:t>
                      </a:r>
                      <a:endParaRPr lang="ru-RU" sz="1400" b="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210,0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965129">
                <a:tc>
                  <a:txBody>
                    <a:bodyPr/>
                    <a:lstStyle/>
                    <a:p>
                      <a:pPr algn="ctr"/>
                      <a:r>
                        <a:rPr lang="ru-RU" sz="1600" b="0" dirty="0" smtClean="0">
                          <a:latin typeface="Times New Roman" panose="02020603050405020304" pitchFamily="18" charset="0"/>
                          <a:cs typeface="Times New Roman" panose="02020603050405020304" pitchFamily="18" charset="0"/>
                        </a:rPr>
                        <a:t>2</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участию в организации и финансировании: проведения оплачиваемых общественных работ; временного трудоустройства несовершеннолетних в возрасте от 14 до 18 лет в свободное от учебы время, безработных граждан, испытывающих трудности в поиске работы, безработных граждан в возрасте от 18 до 20 лет, имеющих среднее профессиональное образование и ищущих работу впервые; ярмарок вакансий и учебных рабочих мест</a:t>
                      </a:r>
                      <a:endParaRPr lang="ru-RU" sz="1400" b="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460,0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480,0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500,0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273575">
                <a:tc>
                  <a:txBody>
                    <a:bodyPr/>
                    <a:lstStyle/>
                    <a:p>
                      <a:pPr algn="ctr"/>
                      <a:r>
                        <a:rPr lang="ru-RU" sz="1600" b="0" dirty="0" smtClean="0">
                          <a:latin typeface="Times New Roman" panose="02020603050405020304" pitchFamily="18" charset="0"/>
                          <a:cs typeface="Times New Roman" panose="02020603050405020304" pitchFamily="18" charset="0"/>
                        </a:rPr>
                        <a:t>3</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Благоустройство</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81599,2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51615,9</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53833,2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r h="529264">
                <a:tc>
                  <a:txBody>
                    <a:bodyPr/>
                    <a:lstStyle/>
                    <a:p>
                      <a:pPr algn="ctr"/>
                      <a:r>
                        <a:rPr lang="ru-RU" sz="1600" b="0" dirty="0" smtClean="0">
                          <a:latin typeface="Times New Roman" panose="02020603050405020304" pitchFamily="18" charset="0"/>
                          <a:cs typeface="Times New Roman" panose="02020603050405020304" pitchFamily="18" charset="0"/>
                        </a:rPr>
                        <a:t>4</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Военно-патриотическое воспитание молодежи на территории муниципального образования</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1230,0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1260,0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1290,0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1903487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smtClean="0"/>
              <a:t>Расходы на решение вопросов местного значения. </a:t>
            </a:r>
            <a:br>
              <a:rPr lang="ru-RU" sz="2000" b="1" dirty="0" smtClean="0"/>
            </a:br>
            <a:r>
              <a:rPr lang="ru-RU" sz="2000" b="1" dirty="0" smtClean="0"/>
              <a:t>(Муниципальные программы)</a:t>
            </a: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1744443340"/>
              </p:ext>
            </p:extLst>
          </p:nvPr>
        </p:nvGraphicFramePr>
        <p:xfrm>
          <a:off x="179511" y="1261149"/>
          <a:ext cx="8172400" cy="5186725"/>
        </p:xfrm>
        <a:graphic>
          <a:graphicData uri="http://schemas.openxmlformats.org/drawingml/2006/table">
            <a:tbl>
              <a:tblPr firstRow="1" bandRow="1">
                <a:tableStyleId>{5C22544A-7EE6-4342-B048-85BDC9FD1C3A}</a:tableStyleId>
              </a:tblPr>
              <a:tblGrid>
                <a:gridCol w="441752">
                  <a:extLst>
                    <a:ext uri="{9D8B030D-6E8A-4147-A177-3AD203B41FA5}">
                      <a16:colId xmlns:a16="http://schemas.microsoft.com/office/drawing/2014/main" val="20000"/>
                    </a:ext>
                  </a:extLst>
                </a:gridCol>
                <a:gridCol w="5030857">
                  <a:extLst>
                    <a:ext uri="{9D8B030D-6E8A-4147-A177-3AD203B41FA5}">
                      <a16:colId xmlns:a16="http://schemas.microsoft.com/office/drawing/2014/main" val="20001"/>
                    </a:ext>
                  </a:extLst>
                </a:gridCol>
                <a:gridCol w="932786">
                  <a:extLst>
                    <a:ext uri="{9D8B030D-6E8A-4147-A177-3AD203B41FA5}">
                      <a16:colId xmlns:a16="http://schemas.microsoft.com/office/drawing/2014/main" val="20002"/>
                    </a:ext>
                  </a:extLst>
                </a:gridCol>
                <a:gridCol w="867414">
                  <a:extLst>
                    <a:ext uri="{9D8B030D-6E8A-4147-A177-3AD203B41FA5}">
                      <a16:colId xmlns:a16="http://schemas.microsoft.com/office/drawing/2014/main" val="20003"/>
                    </a:ext>
                  </a:extLst>
                </a:gridCol>
                <a:gridCol w="899591">
                  <a:extLst>
                    <a:ext uri="{9D8B030D-6E8A-4147-A177-3AD203B41FA5}">
                      <a16:colId xmlns:a16="http://schemas.microsoft.com/office/drawing/2014/main" val="20004"/>
                    </a:ext>
                  </a:extLst>
                </a:gridCol>
              </a:tblGrid>
              <a:tr h="3760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4</a:t>
                      </a:r>
                      <a:r>
                        <a:rPr kumimoji="0" lang="ru-RU" sz="18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endPar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a:t>
                      </a: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a:t>
                      </a: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728983">
                <a:tc>
                  <a:txBody>
                    <a:bodyPr/>
                    <a:lstStyle/>
                    <a:p>
                      <a:pPr algn="ctr"/>
                      <a:r>
                        <a:rPr lang="ru-RU" sz="1600" b="0" dirty="0" smtClean="0">
                          <a:latin typeface="Times New Roman" panose="02020603050405020304" pitchFamily="18" charset="0"/>
                          <a:cs typeface="Times New Roman" panose="02020603050405020304" pitchFamily="18" charset="0"/>
                        </a:rPr>
                        <a:t>5</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Участие в реализации мер по профилактике  дорожно-транспортного травматизма на территории муниципального образования</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830,0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840,0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850,0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1"/>
                  </a:ext>
                </a:extLst>
              </a:tr>
              <a:tr h="777941">
                <a:tc>
                  <a:txBody>
                    <a:bodyPr/>
                    <a:lstStyle/>
                    <a:p>
                      <a:pPr algn="ctr"/>
                      <a:r>
                        <a:rPr lang="ru-RU" sz="1600" b="0" dirty="0" smtClean="0">
                          <a:latin typeface="Times New Roman" panose="02020603050405020304" pitchFamily="18" charset="0"/>
                          <a:cs typeface="Times New Roman" panose="02020603050405020304" pitchFamily="18" charset="0"/>
                        </a:rPr>
                        <a:t>6</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dirty="0" smtClean="0">
                          <a:latin typeface="Times New Roman" panose="02020603050405020304" pitchFamily="18" charset="0"/>
                          <a:cs typeface="Times New Roman" panose="02020603050405020304" pitchFamily="18" charset="0"/>
                        </a:rPr>
                        <a:t>Участие в деятельности по профилактике правонарушений в Санкт-Петербурге в формах и порядке, установленных</a:t>
                      </a:r>
                      <a:r>
                        <a:rPr lang="ru-RU" sz="1400" b="0" baseline="0" dirty="0" smtClean="0">
                          <a:latin typeface="Times New Roman" panose="02020603050405020304" pitchFamily="18" charset="0"/>
                          <a:cs typeface="Times New Roman" panose="02020603050405020304" pitchFamily="18" charset="0"/>
                        </a:rPr>
                        <a:t> </a:t>
                      </a:r>
                      <a:r>
                        <a:rPr lang="ru-RU" sz="1400" b="0" dirty="0" smtClean="0">
                          <a:latin typeface="Times New Roman" panose="02020603050405020304" pitchFamily="18" charset="0"/>
                          <a:cs typeface="Times New Roman" panose="02020603050405020304" pitchFamily="18" charset="0"/>
                        </a:rPr>
                        <a:t>законодательством Санкт-Петербурга</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310,0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330,0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961782">
                <a:tc>
                  <a:txBody>
                    <a:bodyPr/>
                    <a:lstStyle/>
                    <a:p>
                      <a:pPr algn="ctr"/>
                      <a:r>
                        <a:rPr lang="ru-RU" sz="1600" b="0" dirty="0" smtClean="0">
                          <a:latin typeface="Times New Roman" panose="02020603050405020304" pitchFamily="18" charset="0"/>
                          <a:cs typeface="Times New Roman" panose="02020603050405020304" pitchFamily="18" charset="0"/>
                        </a:rPr>
                        <a:t>7</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Участие в </a:t>
                      </a:r>
                      <a:r>
                        <a:rPr lang="ru-RU" sz="1400" b="0" dirty="0" smtClean="0">
                          <a:effectLst/>
                          <a:latin typeface="Times New Roman" panose="02020603050405020304" pitchFamily="18" charset="0"/>
                          <a:ea typeface="Times New Roman" panose="02020603050405020304" pitchFamily="18" charset="0"/>
                        </a:rPr>
                        <a:t>профилактике терроризма и экстремизма, а также в минимизации и(или) ликвидации последствий их проявлений на территории муниципального образования в форме и порядке, установленных федеральным законодательством и законодательством Санкт-Петербурга</a:t>
                      </a:r>
                      <a:endParaRPr lang="ru-RU" sz="1400" b="0" dirty="0" smtClean="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360,0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370,0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380,0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941603">
                <a:tc>
                  <a:txBody>
                    <a:bodyPr/>
                    <a:lstStyle/>
                    <a:p>
                      <a:pPr algn="ctr"/>
                      <a:r>
                        <a:rPr lang="ru-RU" sz="1600" b="0" dirty="0" smtClean="0">
                          <a:latin typeface="Times New Roman" panose="02020603050405020304" pitchFamily="18" charset="0"/>
                          <a:cs typeface="Times New Roman" panose="02020603050405020304" pitchFamily="18" charset="0"/>
                        </a:rPr>
                        <a:t>8</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Участие в установленном порядке в мероприятиях по профилактике незаконного потребления наркотических средств и психотропных веществ, новых потенциально опасных </a:t>
                      </a:r>
                      <a:r>
                        <a:rPr lang="ru-RU" sz="1400" b="0" dirty="0" err="1" smtClean="0">
                          <a:latin typeface="Times New Roman" panose="02020603050405020304" pitchFamily="18" charset="0"/>
                          <a:cs typeface="Times New Roman" panose="02020603050405020304" pitchFamily="18" charset="0"/>
                        </a:rPr>
                        <a:t>психоактивных</a:t>
                      </a:r>
                      <a:r>
                        <a:rPr lang="ru-RU" sz="1400" b="0" dirty="0" smtClean="0">
                          <a:latin typeface="Times New Roman" panose="02020603050405020304" pitchFamily="18" charset="0"/>
                          <a:cs typeface="Times New Roman" panose="02020603050405020304" pitchFamily="18" charset="0"/>
                        </a:rPr>
                        <a:t> веществ, наркомании в Санкт-Петербурге</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260,0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270,0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280,0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r h="679913">
                <a:tc>
                  <a:txBody>
                    <a:bodyPr/>
                    <a:lstStyle/>
                    <a:p>
                      <a:pPr algn="ctr"/>
                      <a:r>
                        <a:rPr lang="ru-RU" sz="1600" b="0" dirty="0" smtClean="0">
                          <a:latin typeface="Times New Roman" panose="02020603050405020304" pitchFamily="18" charset="0"/>
                          <a:cs typeface="Times New Roman" panose="02020603050405020304" pitchFamily="18" charset="0"/>
                        </a:rPr>
                        <a:t>9</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Организация и проведение досуговых</a:t>
                      </a:r>
                      <a:r>
                        <a:rPr lang="ru-RU" sz="1400" b="0" baseline="0" dirty="0" smtClean="0">
                          <a:latin typeface="Times New Roman" panose="02020603050405020304" pitchFamily="18" charset="0"/>
                          <a:cs typeface="Times New Roman" panose="02020603050405020304" pitchFamily="18" charset="0"/>
                        </a:rPr>
                        <a:t> мероприятий для жителей муниципального образования</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24500,0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25500,0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26500,0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5"/>
                  </a:ext>
                </a:extLst>
              </a:tr>
              <a:tr h="516363">
                <a:tc>
                  <a:txBody>
                    <a:bodyPr/>
                    <a:lstStyle/>
                    <a:p>
                      <a:pPr algn="ctr"/>
                      <a:r>
                        <a:rPr lang="ru-RU" sz="1600" b="0" dirty="0" smtClean="0">
                          <a:latin typeface="Times New Roman" panose="02020603050405020304" pitchFamily="18" charset="0"/>
                          <a:cs typeface="Times New Roman" panose="02020603050405020304" pitchFamily="18" charset="0"/>
                        </a:rPr>
                        <a:t>10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Организация и проведение городских праздничных и иных зрелищных мероприятий </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15000,0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12100,0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8950,0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2672598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седство">
  <a:themeElements>
    <a:clrScheme name="Соседство">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едство">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720</TotalTime>
  <Words>1412</Words>
  <Application>Microsoft Office PowerPoint</Application>
  <PresentationFormat>Экран (4:3)</PresentationFormat>
  <Paragraphs>326</Paragraphs>
  <Slides>11</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11</vt:i4>
      </vt:variant>
    </vt:vector>
  </HeadingPairs>
  <TitlesOfParts>
    <vt:vector size="19" baseType="lpstr">
      <vt:lpstr>Arial</vt:lpstr>
      <vt:lpstr>Arial Narrow</vt:lpstr>
      <vt:lpstr>Calibri</vt:lpstr>
      <vt:lpstr>Cambria</vt:lpstr>
      <vt:lpstr>Lucida Sans Unicode</vt:lpstr>
      <vt:lpstr>Symbol</vt:lpstr>
      <vt:lpstr>Times New Roman</vt:lpstr>
      <vt:lpstr>Соседство</vt:lpstr>
      <vt:lpstr>  БЮДЖЕТ ДЛЯ ГРАЖДАН</vt:lpstr>
      <vt:lpstr>Основные понятия о бюджете</vt:lpstr>
      <vt:lpstr>Основные направления деятельности</vt:lpstr>
      <vt:lpstr>Презентация PowerPoint</vt:lpstr>
      <vt:lpstr>ДОХОДЫ  БЮДЖЕТА МУНИЦИПАЛЬНОГО ОБРАЗОВАНИЯ МУНИЦИПАЛЬНЫЙ ОКРУГ  Ржевка на 2024 год и на плановый период 2025 И 2026 годов</vt:lpstr>
      <vt:lpstr>РАСХОДЫ  БЮДЖЕТА МУНИЦИПАЛЬНОГО ОБРАЗОВАНИЯ МУНИЦИПАЛЬНЫЙ ОКРУГ  Ржевка  на 2024 год и на плановый период 2025 И 2026 годов </vt:lpstr>
      <vt:lpstr> </vt:lpstr>
      <vt:lpstr>Расходы на решение вопросов местного значения  (Муниципальные программы)</vt:lpstr>
      <vt:lpstr>Расходы на решение вопросов местного значения.  (Муниципальные программы)</vt:lpstr>
      <vt:lpstr>Расходы на решение вопросов местного значения.  (Муниципальные программы)</vt:lpstr>
      <vt:lpstr>КОНТАКТНАЯ ИНФОРМАЦИЯ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dc:title>
  <dc:creator>User</dc:creator>
  <cp:lastModifiedBy>Кульбацкая Юлия</cp:lastModifiedBy>
  <cp:revision>70</cp:revision>
  <dcterms:created xsi:type="dcterms:W3CDTF">2023-01-20T07:33:53Z</dcterms:created>
  <dcterms:modified xsi:type="dcterms:W3CDTF">2025-01-14T06:41:31Z</dcterms:modified>
</cp:coreProperties>
</file>